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13" r:id="rId11"/>
    <p:sldId id="265" r:id="rId12"/>
    <p:sldId id="266" r:id="rId13"/>
    <p:sldId id="30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308" r:id="rId22"/>
    <p:sldId id="276" r:id="rId23"/>
    <p:sldId id="311" r:id="rId24"/>
    <p:sldId id="278" r:id="rId25"/>
    <p:sldId id="279" r:id="rId26"/>
    <p:sldId id="280" r:id="rId27"/>
    <p:sldId id="281" r:id="rId28"/>
    <p:sldId id="31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09" r:id="rId42"/>
    <p:sldId id="310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4" r:id="rId52"/>
    <p:sldId id="305" r:id="rId53"/>
    <p:sldId id="314" r:id="rId54"/>
    <p:sldId id="315" r:id="rId55"/>
    <p:sldId id="326" r:id="rId56"/>
    <p:sldId id="325" r:id="rId57"/>
    <p:sldId id="316" r:id="rId58"/>
    <p:sldId id="317" r:id="rId59"/>
    <p:sldId id="323" r:id="rId60"/>
    <p:sldId id="318" r:id="rId61"/>
    <p:sldId id="319" r:id="rId62"/>
    <p:sldId id="320" r:id="rId63"/>
    <p:sldId id="321" r:id="rId64"/>
    <p:sldId id="322" r:id="rId65"/>
    <p:sldId id="324" r:id="rId66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96"/>
    <a:srgbClr val="C82E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9097" autoAdjust="0"/>
  </p:normalViewPr>
  <p:slideViewPr>
    <p:cSldViewPr>
      <p:cViewPr varScale="1">
        <p:scale>
          <a:sx n="86" d="100"/>
          <a:sy n="86" d="100"/>
        </p:scale>
        <p:origin x="-3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1704" y="-91"/>
      </p:cViewPr>
      <p:guideLst>
        <p:guide orient="horz" pos="2932"/>
        <p:guide pos="219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763" y="0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421188"/>
            <a:ext cx="5100638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130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763" y="8843963"/>
            <a:ext cx="30130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A3605F-0367-4D42-BE67-35FBE4A6E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533CA1-F7DE-4675-903F-80F1950338A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65E880-7085-4156-853B-FED77A0A44C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r>
              <a:rPr lang="en-US" smtClean="0"/>
              <a:t>Molecular geometry may be different from electron-domain geometry, depending on what types of electron-domains in the molecular, bonding or nonbonding.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CC9065-9999-4FA7-BB48-6CC99151A7A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D4C4FA-DB60-4CA2-809E-3E1A5B94B73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B87C58-1AF2-43FC-9289-F3B4B7F57C0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1F031B-1BFF-42CA-8963-1F01DCBC2E8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6630D9-F925-441A-8CF1-4DBA2481D00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3CDFE4-3FE3-4C5C-A5D3-A379B1FAC47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00CD95-0D23-48C1-8D6D-371FA55BA38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1E3F25-178C-4657-927D-9B573AB11B8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CB4B34-2C12-43F2-8D8B-7FB094F537A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3CDB58-49E0-48F5-96A0-6A82E7DCDD6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EB446F-3258-4578-ACF9-8CA76E09785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This approach makes sense, especially because larger molecules tend to react at a particular site in the molecule.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D4AA33-45B3-44DB-AE47-B97B289D88D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EE59DA-4A9F-4A01-8385-0A4A1A4F725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31775" indent="-231775" eaLnBrk="1" hangingPunct="1">
              <a:buFontTx/>
              <a:buChar char="•"/>
            </a:pPr>
            <a:r>
              <a:rPr lang="en-US" smtClean="0"/>
              <a:t>In Chapter 8 we discussed bond dipoles.</a:t>
            </a:r>
          </a:p>
          <a:p>
            <a:pPr marL="231775" indent="-231775" eaLnBrk="1" hangingPunct="1">
              <a:buFontTx/>
              <a:buChar char="•"/>
            </a:pPr>
            <a:r>
              <a:rPr lang="en-US" smtClean="0"/>
              <a:t>If a molecule has no polar bonds, the molecule is nonpolar.</a:t>
            </a:r>
          </a:p>
          <a:p>
            <a:pPr marL="231775" indent="-231775" eaLnBrk="1" hangingPunct="1">
              <a:buFontTx/>
              <a:buChar char="•"/>
            </a:pPr>
            <a:r>
              <a:rPr lang="en-US" smtClean="0"/>
              <a:t>But just because a molecule possesses polar bonds does not mean the molecule </a:t>
            </a:r>
            <a:r>
              <a:rPr lang="en-US" i="1" smtClean="0"/>
              <a:t>as a whole</a:t>
            </a:r>
            <a:r>
              <a:rPr lang="en-US" smtClean="0"/>
              <a:t> will be polar.</a:t>
            </a:r>
          </a:p>
          <a:p>
            <a:pPr marL="231775" indent="-231775" eaLnBrk="1" hangingPunct="1">
              <a:buFontTx/>
              <a:buChar char="•"/>
            </a:pPr>
            <a:r>
              <a:rPr lang="en-US" smtClean="0"/>
              <a:t>By adding the individual bond dipoles, one can determine the overall dipole moment for the molecule.</a:t>
            </a:r>
          </a:p>
          <a:p>
            <a:pPr marL="231775" indent="-231775" eaLnBrk="1" hangingPunct="1">
              <a:buFontTx/>
              <a:buChar char="•"/>
            </a:pPr>
            <a:r>
              <a:rPr lang="en-US" smtClean="0"/>
              <a:t>Bond dipoles and dipole moments are vector quantities.  They have both a magnitude and a direction.  Both the magnitudes and directions of the bond dipoles must be considered when summing these vectors. </a:t>
            </a:r>
          </a:p>
          <a:p>
            <a:pPr marL="231775" indent="-231775" eaLnBrk="1" hangingPunct="1">
              <a:buFontTx/>
              <a:buChar char="•"/>
            </a:pPr>
            <a:endParaRPr lang="en-US" smtClean="0"/>
          </a:p>
          <a:p>
            <a:pPr marL="231775" indent="-231775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C1D30A-6BD4-4E5A-84FD-60EB2FA6371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31775" indent="-231775" eaLnBrk="1" hangingPunct="1">
              <a:buFontTx/>
              <a:buChar char="•"/>
            </a:pPr>
            <a:r>
              <a:rPr lang="en-US" smtClean="0"/>
              <a:t>In Chapter 8 we discussed bond dipoles.</a:t>
            </a:r>
          </a:p>
          <a:p>
            <a:pPr marL="231775" indent="-231775" eaLnBrk="1" hangingPunct="1">
              <a:buFontTx/>
              <a:buChar char="•"/>
            </a:pPr>
            <a:r>
              <a:rPr lang="en-US" smtClean="0"/>
              <a:t>But just because a molecule possesses polar bonds does not mean the molecule </a:t>
            </a:r>
            <a:r>
              <a:rPr lang="en-US" i="1" smtClean="0"/>
              <a:t>as a whole</a:t>
            </a:r>
            <a:r>
              <a:rPr lang="en-US" smtClean="0"/>
              <a:t> will be polar.</a:t>
            </a:r>
          </a:p>
          <a:p>
            <a:pPr marL="231775" indent="-231775" eaLnBrk="1" hangingPunct="1">
              <a:buFontTx/>
              <a:buChar char="•"/>
            </a:pPr>
            <a:r>
              <a:rPr lang="en-US" smtClean="0"/>
              <a:t>By adding the individual bond dipoles, one can determine the overall dipole moment for the molecule.</a:t>
            </a:r>
          </a:p>
          <a:p>
            <a:pPr marL="231775" indent="-231775" eaLnBrk="1" hangingPunct="1">
              <a:buFontTx/>
              <a:buChar char="•"/>
            </a:pPr>
            <a:endParaRPr lang="en-US" smtClean="0"/>
          </a:p>
          <a:p>
            <a:pPr marL="231775" indent="-231775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039B0A-A1B0-47E5-8AA7-72BAC58457C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FB9B75-44AE-4AEE-BFF8-3866DF88AB8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31775" indent="-231775" eaLnBrk="1" hangingPunct="1">
              <a:buFontTx/>
              <a:buChar char="•"/>
            </a:pPr>
            <a:r>
              <a:rPr lang="en-US" smtClean="0"/>
              <a:t>The VSEPR model provides a simple way to predict the shapes of molecules.  However, it does not explain why bonds exist between atoms.</a:t>
            </a:r>
          </a:p>
          <a:p>
            <a:pPr marL="231775" indent="-231775" eaLnBrk="1" hangingPunct="1">
              <a:buFontTx/>
              <a:buChar char="•"/>
            </a:pPr>
            <a:r>
              <a:rPr lang="en-US" smtClean="0"/>
              <a:t>How can we use atomic orbitals to explain bonding and to account for the geometries of molecules?</a:t>
            </a:r>
          </a:p>
          <a:p>
            <a:pPr marL="231775" indent="-231775" eaLnBrk="1" hangingPunct="1">
              <a:buFontTx/>
              <a:buChar char="•"/>
            </a:pPr>
            <a:r>
              <a:rPr lang="en-US" smtClean="0"/>
              <a:t>In general, the greater the overlap between two orbitals, </a:t>
            </a:r>
            <a:r>
              <a:rPr lang="en-US" smtClean="0">
                <a:solidFill>
                  <a:srgbClr val="000000"/>
                </a:solidFill>
              </a:rPr>
              <a:t>the stronger is the bond between two atoms.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274E54-770E-4E2D-A187-196D46C604C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0D97E8-886A-4222-9063-B3BC6F92E26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9C1214-3B4A-44CC-A9DF-ED9991422CA5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Let’s examine the common types of hybridization.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41FDE7-AA3B-47F2-9C29-4ACD8BFFD76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8C8A97-A9A7-4A38-B563-3E8298F6E56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Electron pairs, whether they be bonding or nonbonding, repel each other.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7112DD-4DE6-47C3-BA90-7D1C6BCC892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r>
              <a:rPr lang="en-US" smtClean="0"/>
              <a:t>The shapes of any hybrid orbital is different from shapes of the original atomic orbitals.</a:t>
            </a:r>
          </a:p>
          <a:p>
            <a:pPr marL="171450" indent="-171450" eaLnBrk="1" hangingPunct="1">
              <a:buFontTx/>
              <a:buChar char="•"/>
            </a:pPr>
            <a:r>
              <a:rPr lang="en-US" smtClean="0"/>
              <a:t>The number of hybrid orbitals equals the number of atomic orbitals that are mixed - 2.</a:t>
            </a:r>
          </a:p>
          <a:p>
            <a:pPr marL="171450" indent="-171450"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A3CA740-B099-4973-8224-9D2B9DFC4B7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AD6D5C-B339-47E1-8BD7-7A9984F4CE5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CBD75A-892E-4A6A-8C76-5AE6DC3AFC9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8C892E-165D-4D71-9CA6-97A2080D4041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The shapes of any hybrid orbital is different from shapes of the original atomic orbitals.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The number of hybrid orbitals equals the number of atomic orbitals that are mixed - 3.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1CCFC0-594B-4862-AAD2-0F58BB4B58D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F10C1B-EC68-47CA-933B-6BEC6A44090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r>
              <a:rPr lang="en-US" smtClean="0"/>
              <a:t>The shapes of any hybrid orbital is different from shapes of the original atomic orbitals.</a:t>
            </a:r>
          </a:p>
          <a:p>
            <a:pPr marL="171450" indent="-171450" eaLnBrk="1" hangingPunct="1">
              <a:buFontTx/>
              <a:buChar char="•"/>
            </a:pPr>
            <a:r>
              <a:rPr lang="en-US" smtClean="0"/>
              <a:t>The number of hybrid orbitals equals the number of atomic orbitals that are mixed - 4.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2068CA-7CFF-47BE-88EE-6A7E0959861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8A648A-5AB6-410D-A260-99758A43234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FE392D-A903-4FFB-96F9-7371E03F6E21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775" indent="-231775" eaLnBrk="1" hangingPunct="1">
              <a:buFontTx/>
              <a:buChar char="•"/>
              <a:defRPr/>
            </a:pPr>
            <a:r>
              <a:rPr lang="en-US" dirty="0" smtClean="0"/>
              <a:t>Electron-domain geometry implies type of hybridization.</a:t>
            </a:r>
          </a:p>
          <a:p>
            <a:pPr marL="231775" indent="-231775" eaLnBrk="1" hangingPunct="1">
              <a:buFontTx/>
              <a:buChar char="•"/>
              <a:defRPr/>
            </a:pPr>
            <a:endParaRPr lang="en-US" dirty="0" smtClean="0"/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The shapes of any hybrid orbital is different from shapes of the original atomic orbitals.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The number of hybrid orbitals equals the number of atomic orbitals that are mixed.</a:t>
            </a:r>
          </a:p>
          <a:p>
            <a:pPr eaLnBrk="1" hangingPunct="1">
              <a:defRPr/>
            </a:pPr>
            <a:endParaRPr lang="en-US" dirty="0" smtClean="0"/>
          </a:p>
          <a:p>
            <a:pPr marL="231775" indent="-231775" eaLnBrk="1" hangingPunct="1">
              <a:buFontTx/>
              <a:buChar char="•"/>
              <a:defRPr/>
            </a:pPr>
            <a:r>
              <a:rPr lang="en-US" dirty="0" smtClean="0"/>
              <a:t>A molecular structure is determined by experiment.  VSEPR model predicts molecular shape quite successfully.  Hybridization is just a way to rationalize that structure.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E92E9C-7BE1-4094-8F34-ADBA363F2E4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31775" indent="-231775" eaLnBrk="1" hangingPunct="1">
              <a:buFontTx/>
              <a:buChar char="•"/>
            </a:pPr>
            <a:r>
              <a:rPr lang="en-US" smtClean="0"/>
              <a:t>We can refer to the electron pairs as electron domains.</a:t>
            </a:r>
          </a:p>
          <a:p>
            <a:pPr marL="231775" indent="-231775" eaLnBrk="1" hangingPunct="1">
              <a:buFontTx/>
              <a:buChar char="•"/>
            </a:pPr>
            <a:r>
              <a:rPr lang="en-US" smtClean="0"/>
              <a:t>In a double or triple bond, all electrons shared between those two atoms are on the same side of the central atom; therefore, they count as one electron domain.</a:t>
            </a:r>
          </a:p>
          <a:p>
            <a:pPr marL="231775" indent="-231775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8269A9-E546-46DD-BE1D-4741AF22E2D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Notice that hybridization is based on electron-domain geometry, not molecular geometry.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5A2974-BB10-4D2C-8CC3-835ACE910FE2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0A5635-DDCB-428E-9BF1-9A9CBAACEF36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2AAAD2-E691-4DF8-8BB1-C14FF463F6E6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0A337E-3A86-4E50-B617-6460ADB119F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 Bond has less orbital overlaps than  bond, thus is weaker than   bond.</a:t>
            </a:r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9B3330-5634-4008-9707-179B3224CC82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E0794C-A61A-48F5-B510-6F33A800FF25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3DC66D-A45D-4E84-A01A-EC9228902FDD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E703A5-6EAF-4A23-B850-55CD83CDE702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C1D1B4-9150-4399-BCB0-830E0ED08B79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75513A-324E-4064-9E2D-6B0F49F474C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E79AA-5A43-4467-AA95-8A4EB7AA07FF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75B5C1-F314-4879-9FD8-C0BC47615D4E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BB1A4F-4299-4775-B511-EF0558A202A3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1C17E0-F169-42A1-9A96-5D8E2BF9AD2C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015A7F-6FA1-4E5A-8576-5322FE99D085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D10F1F-E856-45A4-958E-4CBBE415B622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53065A-5ECE-40BF-9C2E-712C2A87F0B2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MO theory, the stability of a covalent bond is related to its bond order.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6DC56A-5DDB-41E4-A8DC-B50DF3386F90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2FAC50-8FB4-467A-B84C-5EB7A5C7B32A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3E96A1-70C8-47C7-B258-E49EA635E26B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r>
              <a:rPr lang="en-US" smtClean="0"/>
              <a:t>Li</a:t>
            </a:r>
            <a:r>
              <a:rPr lang="en-US" baseline="-25000" smtClean="0"/>
              <a:t>2</a:t>
            </a:r>
            <a:r>
              <a:rPr lang="en-US" smtClean="0"/>
              <a:t> molecules are found in vapor phase.</a:t>
            </a:r>
          </a:p>
          <a:p>
            <a:pPr marL="171450" indent="-171450" eaLnBrk="1" hangingPunct="1">
              <a:buFontTx/>
              <a:buChar char="•"/>
            </a:pPr>
            <a:r>
              <a:rPr lang="en-US" smtClean="0"/>
              <a:t>We can see here that core electrons usually do not contribute significantly  to bonding in molecules.  So we can only consider valence electrons in bonding.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D14C47-6BB7-4C07-AFED-EF1C2CADE02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These are the electron-domain geometries for two through six electron domains around a central atom.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781DA1-F492-495E-9824-297B4E0BCDA0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1F55EA-6311-4F00-8522-1F3C17F6CA70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en-US" smtClean="0"/>
              <a:t>The number of MOs formed equals the number of atomic orbitals combined.</a:t>
            </a:r>
          </a:p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en-US" smtClean="0"/>
              <a:t>Atomic orbitals combine most effectively with other atomic orbitals of similar energy.</a:t>
            </a:r>
          </a:p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en-US" smtClean="0"/>
              <a:t>As the overlap of atomic orbitals increases, the energy of the bonding MO is lowered and the energy of the antibonding MO is raised.</a:t>
            </a:r>
          </a:p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en-US" smtClean="0"/>
              <a:t>Each MO can accommodate two electrons with opposite spin (Pauli exclusion principle).</a:t>
            </a:r>
          </a:p>
          <a:p>
            <a:pPr marL="228600" indent="-228600" eaLnBrk="1" hangingPunct="1">
              <a:buFont typeface="Calibri" pitchFamily="34" charset="0"/>
              <a:buAutoNum type="arabicPeriod"/>
            </a:pPr>
            <a:r>
              <a:rPr lang="en-US" smtClean="0"/>
              <a:t>When Mos of the same energy are populated, one electron enters each orbital (with the same spin) before spin paring occurs (Hund’s rule)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46D148-E3C6-46E1-9A35-D7FBB295111A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20CEE2-0971-49FE-BCFB-95EC9586E2D1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r>
              <a:rPr lang="en-US" smtClean="0"/>
              <a:t>Though valence bond theory effectively conveys most observed properties of ions and molecules, there are some concepts better represented by molecular orbitals. </a:t>
            </a:r>
          </a:p>
          <a:p>
            <a:pPr marL="171450" indent="-171450" eaLnBrk="1" hangingPunct="1">
              <a:buFontTx/>
              <a:buChar char="•"/>
            </a:pPr>
            <a:r>
              <a:rPr lang="en-US" smtClean="0"/>
              <a:t>From MO theory, O</a:t>
            </a:r>
            <a:r>
              <a:rPr lang="en-US" baseline="-25000" smtClean="0"/>
              <a:t>2</a:t>
            </a:r>
            <a:r>
              <a:rPr lang="en-US" smtClean="0"/>
              <a:t> has two unparied electrons and is paramagnetic.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1FE64D-86F3-45D1-83CD-790A493E1B38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7FF7B0-9D87-4D11-A715-9D2A23202E6F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The experimentally measured bond length for O</a:t>
            </a:r>
            <a:r>
              <a:rPr lang="en-US" baseline="-25000" smtClean="0"/>
              <a:t>2</a:t>
            </a:r>
            <a:r>
              <a:rPr lang="en-US" baseline="30000" smtClean="0"/>
              <a:t>+</a:t>
            </a:r>
            <a:r>
              <a:rPr lang="en-US" smtClean="0"/>
              <a:t> is 1.123 Å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F2D090-A5B5-426B-AD62-B3784E2C06C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C246E7-01CA-44FB-A926-9597A9BAFD9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0D1AE7-093B-4380-BD5E-93590B380E0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r>
              <a:rPr lang="en-US" smtClean="0"/>
              <a:t>Molecular geometry may be different from electron-domain geometry, depending on what types of electron-domains in the molecular, bonding or nonbonding.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85A12-5C14-4789-A901-40C63D542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D0BFC-742C-4E99-BE40-37F979F38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21CF9-0B86-49EE-8024-F1594435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3C3B-E370-4FE6-9FC4-D05EDF973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8BA6B-4892-4DA4-B7C1-B89062F2B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AC910-2FEB-4FF2-AEB9-30828B9DB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A75FC-01BD-45D9-9515-BD3FDD5AC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69E42-62E9-4C8E-AC01-E4417CAD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50E8A-0C40-4821-9F49-85E2C0F3D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6F864-10A4-4519-A630-327BA193D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EFEF8-62C0-4469-967B-8FE1E8EB2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2C533-9DF3-4B3E-876A-5FD90BC30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B7105-AC30-421C-B550-51C4578B2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33203-083F-4D33-93F4-0A6106C4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57CB-816F-40E1-8E8A-9A3E2AAF4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A33B2-3A72-498F-ABE8-7B9896103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21ED1-49C1-476F-A3EE-9BD7A794D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59E89D2-95FF-4C36-BEE1-BD70C9905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032" name="Picture 7" descr="spine icon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8"/>
            <p:cNvSpPr>
              <a:spLocks noChangeArrowheads="1"/>
            </p:cNvSpPr>
            <p:nvPr userDrawn="1"/>
          </p:nvSpPr>
          <p:spPr bwMode="auto">
            <a:xfrm>
              <a:off x="4982" y="3658"/>
              <a:ext cx="69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C82E32"/>
                  </a:solidFill>
                  <a:latin typeface="Times New Roman" pitchFamily="18" charset="0"/>
                </a:rPr>
                <a:t>Molecular</a:t>
              </a:r>
            </a:p>
            <a:p>
              <a:pPr algn="ctr"/>
              <a:r>
                <a:rPr lang="en-US" sz="1400">
                  <a:solidFill>
                    <a:srgbClr val="C82E32"/>
                  </a:solidFill>
                  <a:latin typeface="Times New Roman" pitchFamily="18" charset="0"/>
                </a:rPr>
                <a:t>Geometries</a:t>
              </a:r>
            </a:p>
            <a:p>
              <a:pPr algn="ctr"/>
              <a:r>
                <a:rPr lang="en-US" sz="1400">
                  <a:solidFill>
                    <a:srgbClr val="C82E32"/>
                  </a:solidFill>
                  <a:latin typeface="Times New Roman" pitchFamily="18" charset="0"/>
                </a:rPr>
                <a:t>and Bonding</a:t>
              </a:r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43800" y="6553200"/>
            <a:ext cx="167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C82E32"/>
                </a:solidFill>
                <a:sym typeface="Symbol" pitchFamily="18" charset="2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82E3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C82E3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C82E3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82E3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82E3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82E3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edia/s-p-hybridization/_s-p-hybridization.htm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smtClean="0"/>
              <a:t>Chapter 9</a:t>
            </a:r>
            <a:br>
              <a:rPr lang="en-US" sz="6000" smtClean="0"/>
            </a:br>
            <a:r>
              <a:rPr lang="en-US" sz="6000" smtClean="0"/>
              <a:t>Molecular Geometries</a:t>
            </a:r>
            <a:br>
              <a:rPr lang="en-US" sz="6000" smtClean="0"/>
            </a:br>
            <a:r>
              <a:rPr lang="en-US" sz="6000" smtClean="0"/>
              <a:t>and Bonding Theories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 the Shape of Molecules</a:t>
            </a:r>
          </a:p>
        </p:txBody>
      </p:sp>
      <p:pic>
        <p:nvPicPr>
          <p:cNvPr id="11267" name="Picture 5" descr="09_06"/>
          <p:cNvPicPr>
            <a:picLocks noChangeAspect="1" noChangeArrowheads="1"/>
          </p:cNvPicPr>
          <p:nvPr/>
        </p:nvPicPr>
        <p:blipFill>
          <a:blip r:embed="rId3" cstate="print"/>
          <a:srcRect b="8177"/>
          <a:stretch>
            <a:fillRect/>
          </a:stretch>
        </p:blipFill>
        <p:spPr bwMode="auto">
          <a:xfrm>
            <a:off x="1128713" y="4918075"/>
            <a:ext cx="71628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7924800" cy="37893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To predict the shape of molecules: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Draw a Lewis structure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Determine the number of electron domains around the central atom, and identify each as bonding domains or nonbonding domains.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Establish the electron-domain geometry based on all electron domains.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Determine molecular geometry based on positions of bonding domains.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Electron Domain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810000"/>
            <a:ext cx="7772400" cy="2438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In the linear domain, there is only one molecular geometry:  linear.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NOTE:  If there are only two atoms in the molecule, the molecule will be linear no matter what the electron domain is.</a:t>
            </a:r>
          </a:p>
        </p:txBody>
      </p:sp>
      <p:pic>
        <p:nvPicPr>
          <p:cNvPr id="12292" name="Picture 5" descr="09_06-02UNT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83545"/>
          <a:stretch>
            <a:fillRect/>
          </a:stretch>
        </p:blipFill>
        <p:spPr>
          <a:xfrm>
            <a:off x="457200" y="1758950"/>
            <a:ext cx="8229600" cy="14414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Trigonal Planar Electron Domain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343400"/>
            <a:ext cx="7772400" cy="1981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There are two molecular geometries:</a:t>
            </a:r>
          </a:p>
          <a:p>
            <a:pPr lvl="1" eaLnBrk="1" hangingPunct="1"/>
            <a:r>
              <a:rPr lang="en-US" sz="2400" smtClean="0">
                <a:solidFill>
                  <a:schemeClr val="tx1"/>
                </a:solidFill>
              </a:rPr>
              <a:t>Trigonal planar, if all the electron domains are bonding,</a:t>
            </a:r>
          </a:p>
          <a:p>
            <a:pPr lvl="1" eaLnBrk="1" hangingPunct="1"/>
            <a:r>
              <a:rPr lang="en-US" sz="2400" smtClean="0">
                <a:solidFill>
                  <a:schemeClr val="tx1"/>
                </a:solidFill>
              </a:rPr>
              <a:t>Bent, if one of the domains is a nonbonding pair.</a:t>
            </a:r>
          </a:p>
        </p:txBody>
      </p:sp>
      <p:pic>
        <p:nvPicPr>
          <p:cNvPr id="13316" name="Picture 8" descr="09_06-02UNT02trigonalplan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19357"/>
          <a:stretch>
            <a:fillRect/>
          </a:stretch>
        </p:blipFill>
        <p:spPr>
          <a:xfrm>
            <a:off x="1176338" y="1219200"/>
            <a:ext cx="6791325" cy="29670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Tetrahedral Electron Domain</a:t>
            </a:r>
          </a:p>
        </p:txBody>
      </p:sp>
      <p:sp>
        <p:nvSpPr>
          <p:cNvPr id="14336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648200"/>
            <a:ext cx="7772400" cy="1981200"/>
          </a:xfrm>
          <a:noFill/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There are three molecular geometries:</a:t>
            </a:r>
          </a:p>
          <a:p>
            <a:pPr lvl="1" eaLnBrk="1" hangingPunct="1"/>
            <a:r>
              <a:rPr lang="en-US" sz="2400" smtClean="0">
                <a:solidFill>
                  <a:schemeClr val="tx1"/>
                </a:solidFill>
              </a:rPr>
              <a:t>Tetrahedral, if all are bonding pairs,</a:t>
            </a:r>
          </a:p>
          <a:p>
            <a:pPr lvl="1" eaLnBrk="1" hangingPunct="1"/>
            <a:r>
              <a:rPr lang="en-US" sz="2400" smtClean="0">
                <a:solidFill>
                  <a:schemeClr val="tx1"/>
                </a:solidFill>
              </a:rPr>
              <a:t>Trigonal pyramidal if one is a nonbonding pair,</a:t>
            </a:r>
          </a:p>
          <a:p>
            <a:pPr lvl="1" eaLnBrk="1" hangingPunct="1"/>
            <a:r>
              <a:rPr lang="en-US" sz="2400" smtClean="0">
                <a:solidFill>
                  <a:schemeClr val="tx1"/>
                </a:solidFill>
              </a:rPr>
              <a:t>Bent if there are two nonbonding pairs.</a:t>
            </a:r>
          </a:p>
        </p:txBody>
      </p:sp>
      <p:pic>
        <p:nvPicPr>
          <p:cNvPr id="14340" name="Picture 10" descr="09_06-02UNT02tetrahedr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38313" y="1219200"/>
            <a:ext cx="5667375" cy="34242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Nonbonding Pairs and Bond Angle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657600"/>
            <a:ext cx="5867400" cy="1066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Nonbonding pairs are physically larger than bonding pairs</a:t>
            </a:r>
            <a:r>
              <a:rPr lang="en-US" sz="2800" dirty="0" smtClean="0">
                <a:solidFill>
                  <a:schemeClr val="tx1"/>
                </a:solidFill>
              </a:rPr>
              <a:t>. (Requires more space.)</a:t>
            </a:r>
          </a:p>
          <a:p>
            <a:pPr eaLnBrk="1" hangingPunct="1"/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14340" name="Picture 7" descr="09_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3999"/>
          <a:stretch>
            <a:fillRect/>
          </a:stretch>
        </p:blipFill>
        <p:spPr>
          <a:xfrm>
            <a:off x="6184900" y="1524000"/>
            <a:ext cx="2619375" cy="5029200"/>
          </a:xfrm>
        </p:spPr>
      </p:pic>
      <p:pic>
        <p:nvPicPr>
          <p:cNvPr id="15365" name="Picture 8" descr="09_06-07UN"/>
          <p:cNvPicPr>
            <a:picLocks noChangeAspect="1" noChangeArrowheads="1"/>
          </p:cNvPicPr>
          <p:nvPr/>
        </p:nvPicPr>
        <p:blipFill>
          <a:blip r:embed="rId4" cstate="print"/>
          <a:srcRect b="8810"/>
          <a:stretch>
            <a:fillRect/>
          </a:stretch>
        </p:blipFill>
        <p:spPr bwMode="auto">
          <a:xfrm>
            <a:off x="404813" y="1722438"/>
            <a:ext cx="5741987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5029200"/>
            <a:ext cx="58610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/>
              <a:t>Therefore, their repulsions are greater; this tends to decrease bond angles in a molecule.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Bonds and Bond Angles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Multiple bonds place greater electron density on one side of the central atom than do single bonds.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Therefore, they also affect bond angles.</a:t>
            </a:r>
          </a:p>
        </p:txBody>
      </p:sp>
      <p:pic>
        <p:nvPicPr>
          <p:cNvPr id="16388" name="Picture 5" descr="09_07-02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3841"/>
          <a:stretch>
            <a:fillRect/>
          </a:stretch>
        </p:blipFill>
        <p:spPr>
          <a:xfrm>
            <a:off x="914400" y="2363788"/>
            <a:ext cx="2989263" cy="274161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Trigonal Bipyramidal </a:t>
            </a:r>
            <a:br>
              <a:rPr lang="en-US" smtClean="0"/>
            </a:br>
            <a:r>
              <a:rPr lang="en-US" smtClean="0"/>
              <a:t>Electron Domain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There are two distinct positions in this geometry:</a:t>
            </a:r>
          </a:p>
          <a:p>
            <a:pPr lvl="1" eaLnBrk="1" hangingPunct="1"/>
            <a:r>
              <a:rPr lang="en-US" sz="2400" smtClean="0">
                <a:solidFill>
                  <a:schemeClr val="tx1"/>
                </a:solidFill>
              </a:rPr>
              <a:t>Axial</a:t>
            </a:r>
          </a:p>
          <a:p>
            <a:pPr lvl="1" eaLnBrk="1" hangingPunct="1"/>
            <a:r>
              <a:rPr lang="en-US" sz="2400" smtClean="0">
                <a:solidFill>
                  <a:schemeClr val="tx1"/>
                </a:solidFill>
              </a:rPr>
              <a:t>Equatorial</a:t>
            </a:r>
          </a:p>
        </p:txBody>
      </p:sp>
      <p:pic>
        <p:nvPicPr>
          <p:cNvPr id="17412" name="Picture 6" descr="09_05-04UNT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21634" t="54961" r="45465" b="24194"/>
          <a:stretch>
            <a:fillRect/>
          </a:stretch>
        </p:blipFill>
        <p:spPr>
          <a:xfrm>
            <a:off x="762000" y="1600200"/>
            <a:ext cx="2476500" cy="2209800"/>
          </a:xfrm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141413" y="3884613"/>
            <a:ext cx="1600200" cy="384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219200" y="6172200"/>
            <a:ext cx="1524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19" name="Group 15"/>
          <p:cNvGrpSpPr>
            <a:grpSpLocks/>
          </p:cNvGrpSpPr>
          <p:nvPr/>
        </p:nvGrpSpPr>
        <p:grpSpPr bwMode="auto">
          <a:xfrm>
            <a:off x="609600" y="4876800"/>
            <a:ext cx="1130300" cy="609600"/>
            <a:chOff x="384" y="3072"/>
            <a:chExt cx="712" cy="384"/>
          </a:xfrm>
        </p:grpSpPr>
        <p:sp>
          <p:nvSpPr>
            <p:cNvPr id="17417" name="Rectangle 13"/>
            <p:cNvSpPr>
              <a:spLocks noChangeArrowheads="1"/>
            </p:cNvSpPr>
            <p:nvPr/>
          </p:nvSpPr>
          <p:spPr bwMode="auto">
            <a:xfrm>
              <a:off x="384" y="3072"/>
              <a:ext cx="672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Rectangle 14"/>
            <p:cNvSpPr>
              <a:spLocks noChangeArrowheads="1"/>
            </p:cNvSpPr>
            <p:nvPr/>
          </p:nvSpPr>
          <p:spPr bwMode="auto">
            <a:xfrm>
              <a:off x="1000" y="3072"/>
              <a:ext cx="9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416" name="Picture 19" descr="09_08_Figur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1713" y="4057650"/>
            <a:ext cx="3548062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  <p:bldP spid="21515" grpId="0" animBg="1"/>
      <p:bldP spid="215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Trigonal Bipyramidal </a:t>
            </a:r>
            <a:br>
              <a:rPr lang="en-US" smtClean="0"/>
            </a:br>
            <a:r>
              <a:rPr lang="en-US" smtClean="0"/>
              <a:t>Electron Domain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343400"/>
            <a:ext cx="80010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	</a:t>
            </a:r>
            <a:r>
              <a:rPr lang="en-US" sz="2800" smtClean="0">
                <a:solidFill>
                  <a:schemeClr val="tx1"/>
                </a:solidFill>
              </a:rPr>
              <a:t>Lower-energy conformations result from having nonbonding electron pairs in equatorial, rather than axial, positions in this geometry.</a:t>
            </a:r>
          </a:p>
        </p:txBody>
      </p:sp>
      <p:pic>
        <p:nvPicPr>
          <p:cNvPr id="18436" name="Picture 7" descr="09_09-02UNEx9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7565"/>
          <a:stretch>
            <a:fillRect/>
          </a:stretch>
        </p:blipFill>
        <p:spPr>
          <a:xfrm>
            <a:off x="1295400" y="1981200"/>
            <a:ext cx="6545263" cy="20145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Trigonal Bipyramidal </a:t>
            </a:r>
            <a:br>
              <a:rPr lang="en-US" smtClean="0"/>
            </a:br>
            <a:r>
              <a:rPr lang="en-US" smtClean="0"/>
              <a:t>Electron Domain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There are four distinct molecular geometries in this domain:</a:t>
            </a:r>
          </a:p>
          <a:p>
            <a:pPr lvl="1" eaLnBrk="1" hangingPunct="1"/>
            <a:r>
              <a:rPr lang="en-US" sz="2400" smtClean="0">
                <a:solidFill>
                  <a:schemeClr val="tx1"/>
                </a:solidFill>
              </a:rPr>
              <a:t>Trigonal bipyramidal</a:t>
            </a:r>
          </a:p>
          <a:p>
            <a:pPr lvl="1" eaLnBrk="1" hangingPunct="1"/>
            <a:r>
              <a:rPr lang="en-US" sz="2400" smtClean="0">
                <a:solidFill>
                  <a:schemeClr val="tx1"/>
                </a:solidFill>
              </a:rPr>
              <a:t>Seesaw</a:t>
            </a:r>
          </a:p>
          <a:p>
            <a:pPr lvl="1" eaLnBrk="1" hangingPunct="1"/>
            <a:r>
              <a:rPr lang="en-US" sz="2400" smtClean="0">
                <a:solidFill>
                  <a:schemeClr val="tx1"/>
                </a:solidFill>
              </a:rPr>
              <a:t>T-shaped</a:t>
            </a:r>
          </a:p>
          <a:p>
            <a:pPr lvl="1" eaLnBrk="1" hangingPunct="1"/>
            <a:r>
              <a:rPr lang="en-US" sz="2400" smtClean="0">
                <a:solidFill>
                  <a:schemeClr val="tx1"/>
                </a:solidFill>
              </a:rPr>
              <a:t>Linear</a:t>
            </a:r>
          </a:p>
        </p:txBody>
      </p:sp>
      <p:pic>
        <p:nvPicPr>
          <p:cNvPr id="19460" name="Picture 5" descr="09_07-04UNT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42592"/>
          <a:stretch>
            <a:fillRect/>
          </a:stretch>
        </p:blipFill>
        <p:spPr>
          <a:xfrm>
            <a:off x="3733800" y="1585913"/>
            <a:ext cx="5410200" cy="424338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09_07-04UNT03octahedr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" y="2109788"/>
            <a:ext cx="5486400" cy="3471862"/>
          </a:xfrm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Octahedral Electron Domain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600200"/>
            <a:ext cx="3657600" cy="4495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All positions are equivalent in the octahedral domain.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There are three molecular geometries:</a:t>
            </a:r>
          </a:p>
          <a:p>
            <a:pPr lvl="1" eaLnBrk="1" hangingPunct="1"/>
            <a:r>
              <a:rPr lang="en-US" sz="2400" smtClean="0">
                <a:solidFill>
                  <a:schemeClr val="tx1"/>
                </a:solidFill>
              </a:rPr>
              <a:t>Octahedral</a:t>
            </a:r>
          </a:p>
          <a:p>
            <a:pPr lvl="1" eaLnBrk="1" hangingPunct="1"/>
            <a:r>
              <a:rPr lang="en-US" sz="2400" smtClean="0">
                <a:solidFill>
                  <a:schemeClr val="tx1"/>
                </a:solidFill>
              </a:rPr>
              <a:t>Square pyramidal</a:t>
            </a:r>
          </a:p>
          <a:p>
            <a:pPr lvl="1" eaLnBrk="1" hangingPunct="1"/>
            <a:r>
              <a:rPr lang="en-US" sz="2400" smtClean="0">
                <a:solidFill>
                  <a:schemeClr val="tx1"/>
                </a:solidFill>
              </a:rPr>
              <a:t>Square planar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Molecular Shapes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191000" cy="4495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The shape of a molecule plays an important role in its reactivity.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By noting the number of bonding and nonbonding electron pairs we can easily predict the shape of the molecule.</a:t>
            </a:r>
          </a:p>
        </p:txBody>
      </p:sp>
      <p:pic>
        <p:nvPicPr>
          <p:cNvPr id="2" name="Picture 8" descr="09_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3979"/>
          <a:stretch>
            <a:fillRect/>
          </a:stretch>
        </p:blipFill>
        <p:spPr>
          <a:xfrm>
            <a:off x="152400" y="1981200"/>
            <a:ext cx="4343400" cy="36242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Larger Molecules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382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</a:t>
            </a:r>
            <a:r>
              <a:rPr lang="en-US" sz="2800" smtClean="0">
                <a:solidFill>
                  <a:schemeClr val="tx1"/>
                </a:solidFill>
              </a:rPr>
              <a:t>In larger molecules, we look at the geometry about a particular atom rather than the geometry of the molecule as a whole.</a:t>
            </a:r>
          </a:p>
        </p:txBody>
      </p:sp>
      <p:pic>
        <p:nvPicPr>
          <p:cNvPr id="21508" name="Picture 6" descr="09_09-05U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3847"/>
          <a:stretch>
            <a:fillRect/>
          </a:stretch>
        </p:blipFill>
        <p:spPr>
          <a:xfrm>
            <a:off x="1219200" y="2819400"/>
            <a:ext cx="3405188" cy="1905000"/>
          </a:xfrm>
        </p:spPr>
      </p:pic>
      <p:pic>
        <p:nvPicPr>
          <p:cNvPr id="21509" name="Picture 7" descr="09_09-06U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b="4553"/>
          <a:stretch>
            <a:fillRect/>
          </a:stretch>
        </p:blipFill>
        <p:spPr>
          <a:xfrm>
            <a:off x="838200" y="4800600"/>
            <a:ext cx="4648200" cy="1797050"/>
          </a:xfrm>
        </p:spPr>
      </p:pic>
      <p:pic>
        <p:nvPicPr>
          <p:cNvPr id="26639" name="Picture 15" descr="09_10"/>
          <p:cNvPicPr>
            <a:picLocks noChangeAspect="1" noChangeArrowheads="1"/>
          </p:cNvPicPr>
          <p:nvPr/>
        </p:nvPicPr>
        <p:blipFill>
          <a:blip r:embed="rId5" cstate="print"/>
          <a:srcRect b="3720"/>
          <a:stretch>
            <a:fillRect/>
          </a:stretch>
        </p:blipFill>
        <p:spPr bwMode="auto">
          <a:xfrm>
            <a:off x="6172200" y="2590800"/>
            <a:ext cx="2155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 the Shape of Molecules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14478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2800" b="1"/>
              <a:t>Example</a:t>
            </a:r>
          </a:p>
          <a:p>
            <a:pPr marL="609600" indent="-609600" eaLnBrk="1" hangingPunct="1">
              <a:spcBef>
                <a:spcPct val="20000"/>
              </a:spcBef>
            </a:pPr>
            <a:r>
              <a:rPr lang="en-US" sz="2800"/>
              <a:t>	Use the VSEPR method to predict the molecular geometry of NO</a:t>
            </a:r>
            <a:r>
              <a:rPr lang="en-US" sz="2800" baseline="-25000"/>
              <a:t>2</a:t>
            </a:r>
            <a:r>
              <a:rPr lang="en-US" sz="2800" baseline="30000"/>
              <a:t>-</a:t>
            </a:r>
            <a:r>
              <a:rPr lang="en-US" sz="2800"/>
              <a:t>, SiCl</a:t>
            </a:r>
            <a:r>
              <a:rPr lang="en-US" sz="2800" baseline="-25000"/>
              <a:t>4</a:t>
            </a:r>
            <a:r>
              <a:rPr lang="en-US" sz="2800"/>
              <a:t>, ClF</a:t>
            </a:r>
            <a:r>
              <a:rPr lang="en-US" sz="2800" baseline="-25000"/>
              <a:t>3</a:t>
            </a:r>
            <a:r>
              <a:rPr lang="en-US" sz="2800"/>
              <a:t>.</a:t>
            </a:r>
          </a:p>
          <a:p>
            <a:pPr marL="609600" indent="-609600" eaLnBrk="1" hangingPunct="1">
              <a:spcBef>
                <a:spcPct val="20000"/>
              </a:spcBef>
            </a:pPr>
            <a:endParaRPr lang="en-US" sz="2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Polarity</a:t>
            </a:r>
          </a:p>
        </p:txBody>
      </p:sp>
      <p:pic>
        <p:nvPicPr>
          <p:cNvPr id="29701" name="Picture 5" descr="09_11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3720"/>
          <a:stretch>
            <a:fillRect/>
          </a:stretch>
        </p:blipFill>
        <p:spPr>
          <a:xfrm>
            <a:off x="762000" y="3657600"/>
            <a:ext cx="2068513" cy="3352800"/>
          </a:xfrm>
        </p:spPr>
      </p:pic>
      <p:pic>
        <p:nvPicPr>
          <p:cNvPr id="29705" name="Picture 9" descr="09_12a"/>
          <p:cNvPicPr>
            <a:picLocks noChangeAspect="1" noChangeArrowheads="1"/>
          </p:cNvPicPr>
          <p:nvPr/>
        </p:nvPicPr>
        <p:blipFill>
          <a:blip r:embed="rId4" cstate="print"/>
          <a:srcRect b="13921"/>
          <a:stretch>
            <a:fillRect/>
          </a:stretch>
        </p:blipFill>
        <p:spPr bwMode="auto">
          <a:xfrm>
            <a:off x="4724400" y="3733800"/>
            <a:ext cx="4113213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28600" y="1143000"/>
            <a:ext cx="86868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800"/>
              <a:t>For a molecule with two atoms, polarity of the molecule is the polarity of the bond.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800"/>
              <a:t>For molecule with more than two atoms, the polarity of molecule depends on both polarity of bonds and geometry of the molecule.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Polarity</a:t>
            </a:r>
          </a:p>
        </p:txBody>
      </p:sp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457200" y="1600200"/>
            <a:ext cx="830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2800"/>
              <a:t>To predict the polarity of molecules:</a:t>
            </a:r>
          </a:p>
          <a:p>
            <a:pPr marL="609600" indent="-6096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Draw a Lewis structure.</a:t>
            </a:r>
          </a:p>
          <a:p>
            <a:pPr marL="609600" indent="-6096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Use VSEPR theory to predict molecular shape.</a:t>
            </a:r>
          </a:p>
          <a:p>
            <a:pPr marL="609600" indent="-6096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Use electronegativity values to predict bond dipoles</a:t>
            </a:r>
          </a:p>
          <a:p>
            <a:pPr marL="609600" indent="-6096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Determine polarity of a molecule based on overall dipole moment of the molecule.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09_12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7467600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Polarity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1752600" y="25146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6858000" y="2971800"/>
            <a:ext cx="685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11"/>
          <p:cNvSpPr>
            <a:spLocks noChangeArrowheads="1"/>
          </p:cNvSpPr>
          <p:nvPr/>
        </p:nvSpPr>
        <p:spPr bwMode="auto">
          <a:xfrm>
            <a:off x="6743700" y="6115050"/>
            <a:ext cx="914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2"/>
          <p:cNvSpPr>
            <a:spLocks noChangeArrowheads="1"/>
          </p:cNvSpPr>
          <p:nvPr/>
        </p:nvSpPr>
        <p:spPr bwMode="auto">
          <a:xfrm>
            <a:off x="1219200" y="2514600"/>
            <a:ext cx="1028700" cy="2667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8" name="Rectangle 17"/>
          <p:cNvSpPr>
            <a:spLocks noChangeArrowheads="1"/>
          </p:cNvSpPr>
          <p:nvPr/>
        </p:nvSpPr>
        <p:spPr bwMode="auto">
          <a:xfrm>
            <a:off x="6267450" y="2971800"/>
            <a:ext cx="1028700" cy="2667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9" name="Rectangle 18"/>
          <p:cNvSpPr>
            <a:spLocks noChangeArrowheads="1"/>
          </p:cNvSpPr>
          <p:nvPr/>
        </p:nvSpPr>
        <p:spPr bwMode="auto">
          <a:xfrm>
            <a:off x="6161088" y="6134100"/>
            <a:ext cx="1028700" cy="2667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233488" y="25527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82E32"/>
                </a:solidFill>
              </a:rPr>
              <a:t>polar</a:t>
            </a:r>
          </a:p>
        </p:txBody>
      </p:sp>
      <p:sp>
        <p:nvSpPr>
          <p:cNvPr id="25611" name="Rectangle 19"/>
          <p:cNvSpPr>
            <a:spLocks noChangeArrowheads="1"/>
          </p:cNvSpPr>
          <p:nvPr/>
        </p:nvSpPr>
        <p:spPr bwMode="auto">
          <a:xfrm>
            <a:off x="1239838" y="6516688"/>
            <a:ext cx="1028700" cy="2667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2" name="Rectangle 20"/>
          <p:cNvSpPr>
            <a:spLocks noChangeArrowheads="1"/>
          </p:cNvSpPr>
          <p:nvPr/>
        </p:nvSpPr>
        <p:spPr bwMode="auto">
          <a:xfrm>
            <a:off x="3813175" y="4759325"/>
            <a:ext cx="1028700" cy="2667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3" name="Rectangle 21"/>
          <p:cNvSpPr>
            <a:spLocks noChangeArrowheads="1"/>
          </p:cNvSpPr>
          <p:nvPr/>
        </p:nvSpPr>
        <p:spPr bwMode="auto">
          <a:xfrm>
            <a:off x="533400" y="6134100"/>
            <a:ext cx="1687513" cy="3825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143000" y="61341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296"/>
                </a:solidFill>
              </a:rPr>
              <a:t>nonpolar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3733800" y="4851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296"/>
                </a:solidFill>
              </a:rPr>
              <a:t>nonpolar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7265988" y="26114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82E32"/>
                </a:solidFill>
              </a:rPr>
              <a:t>polar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6507163" y="6134100"/>
            <a:ext cx="112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82E32"/>
                </a:solidFill>
              </a:rPr>
              <a:t>polar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8" grpId="0"/>
      <p:bldP spid="31760" grpId="0"/>
      <p:bldP spid="31754" grpId="0"/>
      <p:bldP spid="317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Valence Bond Theory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7772400" cy="26670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tx1"/>
                </a:solidFill>
              </a:rPr>
              <a:t>We think of covalent bonds forming through the sharing of electrons by adjacent atoms.</a:t>
            </a:r>
          </a:p>
          <a:p>
            <a:pPr eaLnBrk="1" hangingPunct="1"/>
            <a:r>
              <a:rPr lang="en-US" sz="2400" smtClean="0">
                <a:solidFill>
                  <a:schemeClr val="tx1"/>
                </a:solidFill>
              </a:rPr>
              <a:t>In such an approach this can only occur when orbitals on the two atoms overlap.</a:t>
            </a:r>
          </a:p>
          <a:p>
            <a:pPr eaLnBrk="1" hangingPunct="1"/>
            <a:r>
              <a:rPr lang="en-US" sz="2600" smtClean="0"/>
              <a:t>Valence bond theory</a:t>
            </a:r>
            <a:r>
              <a:rPr lang="en-US" sz="2600" smtClean="0">
                <a:solidFill>
                  <a:schemeClr val="tx1"/>
                </a:solidFill>
              </a:rPr>
              <a:t> states that a covalent bond is formed when atomic orbitals overlap.</a:t>
            </a:r>
            <a:endParaRPr lang="en-US" sz="2400" smtClean="0">
              <a:solidFill>
                <a:schemeClr val="tx1"/>
              </a:solidFill>
            </a:endParaRPr>
          </a:p>
        </p:txBody>
      </p:sp>
      <p:pic>
        <p:nvPicPr>
          <p:cNvPr id="26628" name="Picture 7" descr="09_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19131"/>
          <a:stretch>
            <a:fillRect/>
          </a:stretch>
        </p:blipFill>
        <p:spPr>
          <a:xfrm>
            <a:off x="1317625" y="4114800"/>
            <a:ext cx="6508750" cy="18319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Overlap and Bonding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343400" cy="4876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Increased overlap brings the electrons and nuclei closer together while simultaneously decreasing electron-electron repulsion.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However, if atoms get too close, the internuclear repulsion greatly raises the energy.</a:t>
            </a:r>
          </a:p>
        </p:txBody>
      </p:sp>
      <p:pic>
        <p:nvPicPr>
          <p:cNvPr id="27652" name="Picture 8" descr="09_14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2438" y="2514600"/>
            <a:ext cx="47291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How to Explain Molecular Geometries?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	</a:t>
            </a:r>
            <a:r>
              <a:rPr lang="en-US" sz="2800" smtClean="0">
                <a:solidFill>
                  <a:schemeClr val="tx1"/>
                </a:solidFill>
              </a:rPr>
              <a:t>But it’s hard to imagine tetrahedral, trigonal bipyramidal, and other geometries arising from the atomic orbitals we recognize.</a:t>
            </a:r>
          </a:p>
        </p:txBody>
      </p:sp>
      <p:pic>
        <p:nvPicPr>
          <p:cNvPr id="28676" name="Picture 5" descr="09_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73080"/>
          <a:stretch>
            <a:fillRect/>
          </a:stretch>
        </p:blipFill>
        <p:spPr>
          <a:xfrm>
            <a:off x="685800" y="1577975"/>
            <a:ext cx="7772400" cy="22304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Hybridization of Atomic Orbitals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752600"/>
            <a:ext cx="8001000" cy="40386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We assume that the atomic orbitals on an atom mix to form new orbitals called </a:t>
            </a:r>
            <a:r>
              <a:rPr lang="en-US" sz="2800" smtClean="0"/>
              <a:t>hybrid orbitals</a:t>
            </a:r>
            <a:r>
              <a:rPr lang="en-US" sz="2800" smtClean="0">
                <a:solidFill>
                  <a:schemeClr val="tx1"/>
                </a:solidFill>
              </a:rPr>
              <a:t>.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The shapes of any hybrid orbital is different from shapes of the original atomic orbitals.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The number of hybrid orbitals equals the number of atomic orbitals that are mixed.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The process of mixing atomic orbitals is called </a:t>
            </a:r>
            <a:r>
              <a:rPr lang="en-US" sz="2800" smtClean="0"/>
              <a:t>hybridization</a:t>
            </a:r>
            <a:r>
              <a:rPr lang="en-US" sz="280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 Hybrid Orbitals</a:t>
            </a:r>
          </a:p>
        </p:txBody>
      </p:sp>
      <p:pic>
        <p:nvPicPr>
          <p:cNvPr id="30723" name="Picture 4" descr="09_15-02U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5550"/>
          <a:stretch>
            <a:fillRect/>
          </a:stretch>
        </p:blipFill>
        <p:spPr>
          <a:xfrm>
            <a:off x="4876800" y="2057400"/>
            <a:ext cx="3810000" cy="1296988"/>
          </a:xfrm>
        </p:spPr>
      </p:pic>
      <p:pic>
        <p:nvPicPr>
          <p:cNvPr id="38917" name="Picture 5" descr="09_15-03U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b="9152"/>
          <a:stretch>
            <a:fillRect/>
          </a:stretch>
        </p:blipFill>
        <p:spPr>
          <a:xfrm>
            <a:off x="4800600" y="4267200"/>
            <a:ext cx="3886200" cy="1271588"/>
          </a:xfrm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5791200" y="3543300"/>
            <a:ext cx="2590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152400" y="13716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Consider beryllium: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/>
              <a:t>In its ground electronic state, it would not be able to form bonds because it has no singly-occupied orbitals.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152400" y="38862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/>
              <a:t>But if it absorbs the small amount of energy needed to promote an electron from the 2</a:t>
            </a:r>
            <a:r>
              <a:rPr lang="en-US" i="1"/>
              <a:t>s</a:t>
            </a:r>
            <a:r>
              <a:rPr lang="en-US"/>
              <a:t> to the 2</a:t>
            </a:r>
            <a:r>
              <a:rPr lang="en-US" i="1"/>
              <a:t>p</a:t>
            </a:r>
            <a:r>
              <a:rPr lang="en-US"/>
              <a:t> orbital, it can form two bonds.</a:t>
            </a:r>
          </a:p>
        </p:txBody>
      </p:sp>
      <p:pic>
        <p:nvPicPr>
          <p:cNvPr id="30728" name="Picture 10" descr="09_15-02UN"/>
          <p:cNvPicPr>
            <a:picLocks noChangeAspect="1" noChangeArrowheads="1"/>
          </p:cNvPicPr>
          <p:nvPr/>
        </p:nvPicPr>
        <p:blipFill>
          <a:blip r:embed="rId3" cstate="print"/>
          <a:srcRect b="5550"/>
          <a:stretch>
            <a:fillRect/>
          </a:stretch>
        </p:blipFill>
        <p:spPr bwMode="auto">
          <a:xfrm>
            <a:off x="4876800" y="2057400"/>
            <a:ext cx="3810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Rectangle 11"/>
          <p:cNvSpPr>
            <a:spLocks noChangeArrowheads="1"/>
          </p:cNvSpPr>
          <p:nvPr/>
        </p:nvSpPr>
        <p:spPr bwMode="auto">
          <a:xfrm>
            <a:off x="152400" y="13716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Consider beryllium: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/>
              <a:t>In its ground electronic state, it would not be able to form bonds because it has no singly-occupied orbitals.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09_05-01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6790"/>
          <a:stretch>
            <a:fillRect/>
          </a:stretch>
        </p:blipFill>
        <p:spPr>
          <a:xfrm>
            <a:off x="3810000" y="1981200"/>
            <a:ext cx="4343400" cy="1581150"/>
          </a:xfrm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Determines the Shape of       a Molecule?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43200" y="3810000"/>
            <a:ext cx="5791200" cy="2590800"/>
          </a:xfrm>
        </p:spPr>
        <p:txBody>
          <a:bodyPr/>
          <a:lstStyle/>
          <a:p>
            <a:pPr marL="533400" indent="-533400" eaLnBrk="1" hangingPunct="1"/>
            <a:r>
              <a:rPr lang="en-US" sz="2800" smtClean="0">
                <a:solidFill>
                  <a:schemeClr val="tx1"/>
                </a:solidFill>
              </a:rPr>
              <a:t>By assuming the electron pairs (bonding or nonbonding) are placed as far as possible from each other, we can predict the shape of the molecule.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705600" y="2209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or lone pair</a:t>
            </a:r>
          </a:p>
        </p:txBody>
      </p:sp>
      <p:pic>
        <p:nvPicPr>
          <p:cNvPr id="4102" name="Picture 7" descr="09_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76400"/>
            <a:ext cx="21145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304800" y="5943600"/>
            <a:ext cx="2286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 Hybrid Orbitals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3820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Mixing the </a:t>
            </a:r>
            <a:r>
              <a:rPr lang="en-US" sz="2800" i="1" smtClean="0">
                <a:solidFill>
                  <a:schemeClr val="tx1"/>
                </a:solidFill>
              </a:rPr>
              <a:t>s</a:t>
            </a:r>
            <a:r>
              <a:rPr lang="en-US" sz="2800" smtClean="0">
                <a:solidFill>
                  <a:schemeClr val="tx1"/>
                </a:solidFill>
              </a:rPr>
              <a:t> and </a:t>
            </a:r>
            <a:r>
              <a:rPr lang="en-US" sz="2800" i="1" smtClean="0">
                <a:solidFill>
                  <a:schemeClr val="tx1"/>
                </a:solidFill>
              </a:rPr>
              <a:t>p</a:t>
            </a:r>
            <a:r>
              <a:rPr lang="en-US" sz="2800" smtClean="0">
                <a:solidFill>
                  <a:schemeClr val="tx1"/>
                </a:solidFill>
              </a:rPr>
              <a:t> orbitals yields two degenerate orbitals that are hybrids of the two orbitals.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1"/>
                </a:solidFill>
              </a:rPr>
              <a:t>These </a:t>
            </a:r>
            <a:r>
              <a:rPr lang="en-US" sz="2400" i="1" smtClean="0">
                <a:solidFill>
                  <a:schemeClr val="tx1"/>
                </a:solidFill>
              </a:rPr>
              <a:t>sp</a:t>
            </a:r>
            <a:r>
              <a:rPr lang="en-US" sz="2400" smtClean="0">
                <a:solidFill>
                  <a:schemeClr val="tx1"/>
                </a:solidFill>
              </a:rPr>
              <a:t> hybrid orbitals have two lobes like a </a:t>
            </a:r>
            <a:r>
              <a:rPr lang="en-US" sz="2400" i="1" smtClean="0">
                <a:solidFill>
                  <a:schemeClr val="tx1"/>
                </a:solidFill>
              </a:rPr>
              <a:t>p</a:t>
            </a:r>
            <a:r>
              <a:rPr lang="en-US" sz="2400" smtClean="0">
                <a:solidFill>
                  <a:schemeClr val="tx1"/>
                </a:solidFill>
              </a:rPr>
              <a:t> orbital.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chemeClr val="tx1"/>
                </a:solidFill>
              </a:rPr>
              <a:t>One of the lobes is larger and more rounded as is the </a:t>
            </a:r>
            <a:r>
              <a:rPr lang="en-US" sz="2400" i="1" smtClean="0">
                <a:solidFill>
                  <a:schemeClr val="tx1"/>
                </a:solidFill>
              </a:rPr>
              <a:t>s</a:t>
            </a:r>
            <a:r>
              <a:rPr lang="en-US" sz="2400" smtClean="0">
                <a:solidFill>
                  <a:schemeClr val="tx1"/>
                </a:solidFill>
              </a:rPr>
              <a:t> orbital.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31748" name="Picture 7" descr="09_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11539"/>
          <a:stretch>
            <a:fillRect/>
          </a:stretch>
        </p:blipFill>
        <p:spPr>
          <a:xfrm>
            <a:off x="984250" y="4114800"/>
            <a:ext cx="7173913" cy="17526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 Hybrid Orbitals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3820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These two degenerate orbitals would align themselves 180</a:t>
            </a:r>
            <a:r>
              <a:rPr lang="en-US" sz="2800" smtClean="0">
                <a:solidFill>
                  <a:schemeClr val="tx1"/>
                </a:solidFill>
                <a:sym typeface="Symbol" pitchFamily="18" charset="2"/>
              </a:rPr>
              <a:t> from each other.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  <a:sym typeface="Symbol" pitchFamily="18" charset="2"/>
              </a:rPr>
              <a:t>This is consistent with the observed geometry of beryllium compounds:  linear.</a:t>
            </a:r>
            <a:endParaRPr lang="en-US" sz="2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32772" name="Picture 6" descr="09_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7715"/>
          <a:stretch>
            <a:fillRect/>
          </a:stretch>
        </p:blipFill>
        <p:spPr>
          <a:xfrm>
            <a:off x="1033463" y="3886200"/>
            <a:ext cx="7075487" cy="205581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 Hybrid Orbitals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With hybrid orbitals the orbital diagram for beryllium would look like this.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The </a:t>
            </a:r>
            <a:r>
              <a:rPr lang="en-US" sz="2800" i="1" smtClean="0">
                <a:solidFill>
                  <a:schemeClr val="tx1"/>
                </a:solidFill>
              </a:rPr>
              <a:t>sp</a:t>
            </a:r>
            <a:r>
              <a:rPr lang="en-US" sz="2800" smtClean="0">
                <a:solidFill>
                  <a:schemeClr val="tx1"/>
                </a:solidFill>
              </a:rPr>
              <a:t> orbitals are higher in energy than the 1</a:t>
            </a:r>
            <a:r>
              <a:rPr lang="en-US" sz="2800" i="1" smtClean="0">
                <a:solidFill>
                  <a:schemeClr val="tx1"/>
                </a:solidFill>
              </a:rPr>
              <a:t>s</a:t>
            </a:r>
            <a:r>
              <a:rPr lang="en-US" sz="2800" smtClean="0">
                <a:solidFill>
                  <a:schemeClr val="tx1"/>
                </a:solidFill>
              </a:rPr>
              <a:t> orbital but lower than the 2</a:t>
            </a:r>
            <a:r>
              <a:rPr lang="en-US" sz="2800" i="1" smtClean="0">
                <a:solidFill>
                  <a:schemeClr val="tx1"/>
                </a:solidFill>
              </a:rPr>
              <a:t>p</a:t>
            </a:r>
            <a:r>
              <a:rPr lang="en-US" sz="280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3796" name="Picture 5" descr="09_16-01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7692"/>
          <a:stretch>
            <a:fillRect/>
          </a:stretch>
        </p:blipFill>
        <p:spPr>
          <a:xfrm>
            <a:off x="1824038" y="1981200"/>
            <a:ext cx="5495925" cy="18288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</a:t>
            </a:r>
            <a:r>
              <a:rPr lang="en-US" baseline="30000" smtClean="0"/>
              <a:t>2</a:t>
            </a:r>
            <a:r>
              <a:rPr lang="en-US" smtClean="0"/>
              <a:t> Hybrid Orbitals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Using a similar model for boron leads to… </a:t>
            </a:r>
          </a:p>
        </p:txBody>
      </p:sp>
      <p:pic>
        <p:nvPicPr>
          <p:cNvPr id="34820" name="Picture 7" descr="09_17-01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17033"/>
          <a:stretch>
            <a:fillRect/>
          </a:stretch>
        </p:blipFill>
        <p:spPr>
          <a:xfrm>
            <a:off x="685800" y="4527550"/>
            <a:ext cx="7772400" cy="9588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</a:t>
            </a:r>
            <a:r>
              <a:rPr lang="en-US" baseline="30000" smtClean="0"/>
              <a:t>2</a:t>
            </a:r>
            <a:r>
              <a:rPr lang="en-US" smtClean="0"/>
              <a:t> Hybrid Orbitals</a:t>
            </a:r>
          </a:p>
        </p:txBody>
      </p:sp>
      <p:pic>
        <p:nvPicPr>
          <p:cNvPr id="35843" name="Picture 5" descr="09_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4234"/>
          <a:stretch>
            <a:fillRect/>
          </a:stretch>
        </p:blipFill>
        <p:spPr>
          <a:xfrm>
            <a:off x="2667000" y="1765300"/>
            <a:ext cx="6248400" cy="4330700"/>
          </a:xfrm>
        </p:spPr>
      </p:pic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6324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…three degenerate </a:t>
            </a:r>
            <a:r>
              <a:rPr lang="en-US" sz="2800" i="1" smtClean="0">
                <a:solidFill>
                  <a:schemeClr val="tx1"/>
                </a:solidFill>
              </a:rPr>
              <a:t>sp</a:t>
            </a:r>
            <a:r>
              <a:rPr lang="en-US" sz="2800" i="1" baseline="30000" smtClean="0">
                <a:solidFill>
                  <a:schemeClr val="tx1"/>
                </a:solidFill>
              </a:rPr>
              <a:t>2</a:t>
            </a:r>
            <a:r>
              <a:rPr lang="en-US" sz="2800" smtClean="0">
                <a:solidFill>
                  <a:schemeClr val="tx1"/>
                </a:solidFill>
              </a:rPr>
              <a:t> orbitals.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</a:t>
            </a:r>
            <a:r>
              <a:rPr lang="en-US" baseline="30000" smtClean="0"/>
              <a:t>3</a:t>
            </a:r>
            <a:r>
              <a:rPr lang="en-US" smtClean="0"/>
              <a:t> Hybrid Orbitals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With carbon we get…</a:t>
            </a:r>
          </a:p>
        </p:txBody>
      </p:sp>
      <p:pic>
        <p:nvPicPr>
          <p:cNvPr id="36868" name="Picture 5" descr="09_18-01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17828"/>
          <a:stretch>
            <a:fillRect/>
          </a:stretch>
        </p:blipFill>
        <p:spPr>
          <a:xfrm>
            <a:off x="685800" y="4513263"/>
            <a:ext cx="7772400" cy="973137"/>
          </a:xfrm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</a:t>
            </a:r>
            <a:r>
              <a:rPr lang="en-US" baseline="30000" smtClean="0"/>
              <a:t>3</a:t>
            </a:r>
            <a:r>
              <a:rPr lang="en-US" smtClean="0"/>
              <a:t> Hybrid Orbitals</a:t>
            </a:r>
          </a:p>
        </p:txBody>
      </p:sp>
      <p:pic>
        <p:nvPicPr>
          <p:cNvPr id="37891" name="Picture 5" descr="09_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3642"/>
          <a:stretch>
            <a:fillRect/>
          </a:stretch>
        </p:blipFill>
        <p:spPr>
          <a:xfrm>
            <a:off x="3429000" y="1447800"/>
            <a:ext cx="5268913" cy="5410200"/>
          </a:xfrm>
        </p:spPr>
      </p:pic>
      <p:sp>
        <p:nvSpPr>
          <p:cNvPr id="378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752600"/>
            <a:ext cx="5638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…four degenerate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	</a:t>
            </a:r>
            <a:r>
              <a:rPr lang="en-US" sz="2800" i="1" smtClean="0">
                <a:solidFill>
                  <a:schemeClr val="tx1"/>
                </a:solidFill>
              </a:rPr>
              <a:t>sp</a:t>
            </a:r>
            <a:r>
              <a:rPr lang="en-US" sz="2800" i="1" baseline="30000" smtClean="0">
                <a:solidFill>
                  <a:schemeClr val="tx1"/>
                </a:solidFill>
              </a:rPr>
              <a:t>3</a:t>
            </a:r>
            <a:r>
              <a:rPr lang="en-US" sz="2800" smtClean="0">
                <a:solidFill>
                  <a:schemeClr val="tx1"/>
                </a:solidFill>
              </a:rPr>
              <a:t> orbitals.</a:t>
            </a:r>
          </a:p>
        </p:txBody>
      </p:sp>
      <p:sp>
        <p:nvSpPr>
          <p:cNvPr id="37893" name="TextBox 1"/>
          <p:cNvSpPr txBox="1">
            <a:spLocks noChangeArrowheads="1"/>
          </p:cNvSpPr>
          <p:nvPr/>
        </p:nvSpPr>
        <p:spPr bwMode="auto">
          <a:xfrm>
            <a:off x="381000" y="5824538"/>
            <a:ext cx="1828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hlinkClick r:id="rId4" action="ppaction://hlinkfile"/>
              </a:rPr>
              <a:t>s-p hybridization</a:t>
            </a:r>
            <a:endParaRPr lang="en-US" sz="16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Hybridization Involving d Orbitals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	</a:t>
            </a:r>
            <a:r>
              <a:rPr lang="en-US" sz="2800" smtClean="0">
                <a:solidFill>
                  <a:schemeClr val="tx1"/>
                </a:solidFill>
              </a:rPr>
              <a:t>For geometries involving expanded octets on the central atom, we must use </a:t>
            </a:r>
            <a:r>
              <a:rPr lang="en-US" sz="2800" i="1" smtClean="0">
                <a:solidFill>
                  <a:schemeClr val="tx1"/>
                </a:solidFill>
              </a:rPr>
              <a:t>d</a:t>
            </a:r>
            <a:r>
              <a:rPr lang="en-US" sz="2800" smtClean="0">
                <a:solidFill>
                  <a:schemeClr val="tx1"/>
                </a:solidFill>
              </a:rPr>
              <a:t> orbitals in our hybrids.</a:t>
            </a:r>
          </a:p>
        </p:txBody>
      </p:sp>
      <p:pic>
        <p:nvPicPr>
          <p:cNvPr id="38916" name="Picture 5" descr="09_20-01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7692"/>
          <a:stretch>
            <a:fillRect/>
          </a:stretch>
        </p:blipFill>
        <p:spPr>
          <a:xfrm>
            <a:off x="555625" y="3810000"/>
            <a:ext cx="8031163" cy="23066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Hybridization Involving d Orbitals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981200"/>
            <a:ext cx="5105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This leads to five degenerate </a:t>
            </a:r>
            <a:r>
              <a:rPr lang="en-US" sz="2800" i="1" smtClean="0">
                <a:solidFill>
                  <a:schemeClr val="tx1"/>
                </a:solidFill>
              </a:rPr>
              <a:t>sp</a:t>
            </a:r>
            <a:r>
              <a:rPr lang="en-US" sz="2800" i="1" baseline="30000" smtClean="0">
                <a:solidFill>
                  <a:schemeClr val="tx1"/>
                </a:solidFill>
              </a:rPr>
              <a:t>3</a:t>
            </a:r>
            <a:r>
              <a:rPr lang="en-US" sz="2800" i="1" smtClean="0">
                <a:solidFill>
                  <a:schemeClr val="tx1"/>
                </a:solidFill>
              </a:rPr>
              <a:t>d</a:t>
            </a:r>
            <a:r>
              <a:rPr lang="en-US" sz="2800" smtClean="0">
                <a:solidFill>
                  <a:schemeClr val="tx1"/>
                </a:solidFill>
              </a:rPr>
              <a:t> orbitals…</a:t>
            </a:r>
          </a:p>
          <a:p>
            <a:pPr marL="0" indent="0" eaLnBrk="1" hangingPunct="1">
              <a:buFontTx/>
              <a:buNone/>
            </a:pPr>
            <a:endParaRPr lang="en-US" sz="280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280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280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…or six degenerate </a:t>
            </a:r>
            <a:r>
              <a:rPr lang="en-US" sz="2800" i="1" smtClean="0">
                <a:solidFill>
                  <a:schemeClr val="tx1"/>
                </a:solidFill>
              </a:rPr>
              <a:t>sp</a:t>
            </a:r>
            <a:r>
              <a:rPr lang="en-US" sz="2800" i="1" baseline="30000" smtClean="0">
                <a:solidFill>
                  <a:schemeClr val="tx1"/>
                </a:solidFill>
              </a:rPr>
              <a:t>3</a:t>
            </a:r>
            <a:r>
              <a:rPr lang="en-US" sz="2800" i="1" smtClean="0">
                <a:solidFill>
                  <a:schemeClr val="tx1"/>
                </a:solidFill>
              </a:rPr>
              <a:t>d</a:t>
            </a:r>
            <a:r>
              <a:rPr lang="en-US" sz="2800" i="1" baseline="30000" smtClean="0">
                <a:solidFill>
                  <a:schemeClr val="tx1"/>
                </a:solidFill>
              </a:rPr>
              <a:t>2</a:t>
            </a:r>
            <a:r>
              <a:rPr lang="en-US" sz="2800" smtClean="0">
                <a:solidFill>
                  <a:schemeClr val="tx1"/>
                </a:solidFill>
              </a:rPr>
              <a:t> orbitals.</a:t>
            </a:r>
          </a:p>
        </p:txBody>
      </p:sp>
      <p:pic>
        <p:nvPicPr>
          <p:cNvPr id="39940" name="Picture 5" descr="09_20-02UNT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31914" t="51840" r="31914" b="3720"/>
          <a:stretch>
            <a:fillRect/>
          </a:stretch>
        </p:blipFill>
        <p:spPr>
          <a:xfrm>
            <a:off x="685800" y="1600200"/>
            <a:ext cx="2293938" cy="4573588"/>
          </a:xfrm>
        </p:spPr>
      </p:pic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939800" y="4038600"/>
            <a:ext cx="2286000" cy="236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09_20-02UNT04"/>
          <p:cNvPicPr>
            <a:picLocks noChangeAspect="1" noChangeArrowheads="1"/>
          </p:cNvPicPr>
          <p:nvPr/>
        </p:nvPicPr>
        <p:blipFill>
          <a:blip r:embed="rId3" cstate="print"/>
          <a:srcRect l="31914" t="51840" r="31914" b="3720"/>
          <a:stretch>
            <a:fillRect/>
          </a:stretch>
        </p:blipFill>
        <p:spPr bwMode="auto">
          <a:xfrm>
            <a:off x="685800" y="1600200"/>
            <a:ext cx="2293938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3886200" cy="1143000"/>
          </a:xfrm>
        </p:spPr>
        <p:txBody>
          <a:bodyPr/>
          <a:lstStyle/>
          <a:p>
            <a:pPr eaLnBrk="1" hangingPunct="1"/>
            <a:r>
              <a:rPr lang="en-US" smtClean="0"/>
              <a:t>Hybrid Orbitals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3200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Once you know the electron-domain geometry, you know the hybridization state of the atom.</a:t>
            </a:r>
          </a:p>
        </p:txBody>
      </p:sp>
      <p:pic>
        <p:nvPicPr>
          <p:cNvPr id="40964" name="Picture 5" descr="09_20-02UNT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3703"/>
          <a:stretch>
            <a:fillRect/>
          </a:stretch>
        </p:blipFill>
        <p:spPr>
          <a:xfrm>
            <a:off x="3924300" y="381000"/>
            <a:ext cx="4000500" cy="62484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Electron Domains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676400"/>
            <a:ext cx="4572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Electron pairs are referred as </a:t>
            </a:r>
            <a:r>
              <a:rPr lang="en-US" sz="2800" smtClean="0"/>
              <a:t>electron domains.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A double or a triple bond counts as one electron domain.</a:t>
            </a:r>
          </a:p>
          <a:p>
            <a:pPr>
              <a:spcBef>
                <a:spcPct val="0"/>
              </a:spcBef>
            </a:pPr>
            <a:r>
              <a:rPr lang="en-US" sz="2800" smtClean="0">
                <a:solidFill>
                  <a:schemeClr val="tx1"/>
                </a:solidFill>
              </a:rPr>
              <a:t>The central atom in this molecule, A, has </a:t>
            </a:r>
            <a:r>
              <a:rPr lang="en-US" sz="2800" smtClean="0">
                <a:solidFill>
                  <a:srgbClr val="003296"/>
                </a:solidFill>
              </a:rPr>
              <a:t>four electron domains</a:t>
            </a:r>
            <a:r>
              <a:rPr lang="en-US" sz="280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124" name="Picture 5" descr="09_05-03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5373"/>
          <a:stretch>
            <a:fillRect/>
          </a:stretch>
        </p:blipFill>
        <p:spPr>
          <a:xfrm>
            <a:off x="457200" y="2209800"/>
            <a:ext cx="3581400" cy="21367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Hybrid Orbital Summary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20000" cy="28956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Draw Lewis structure for molecule or ion.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Determine electron-domain geometry using VSEPR model.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Specify the hybrid orbitals needed to accommodate the electron pairs based on their geometry arrangement (Table 9.4).</a:t>
            </a:r>
          </a:p>
        </p:txBody>
      </p:sp>
      <p:pic>
        <p:nvPicPr>
          <p:cNvPr id="41988" name="Picture 4" descr="09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19600"/>
            <a:ext cx="8277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9" name="Rectangle 1"/>
          <p:cNvSpPr>
            <a:spLocks noChangeArrowheads="1"/>
          </p:cNvSpPr>
          <p:nvPr/>
        </p:nvSpPr>
        <p:spPr bwMode="auto">
          <a:xfrm>
            <a:off x="3048000" y="6400800"/>
            <a:ext cx="32766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4582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solidFill>
                  <a:schemeClr val="tx1"/>
                </a:solidFill>
              </a:rPr>
              <a:t>Example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Predict the hybridization of the central atom in 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(a) SO</a:t>
            </a:r>
            <a:r>
              <a:rPr lang="en-US" sz="2800" baseline="-25000" smtClean="0">
                <a:solidFill>
                  <a:schemeClr val="tx1"/>
                </a:solidFill>
              </a:rPr>
              <a:t>3</a:t>
            </a:r>
            <a:r>
              <a:rPr lang="en-US" sz="2800" baseline="30000" smtClean="0">
                <a:solidFill>
                  <a:schemeClr val="tx1"/>
                </a:solidFill>
              </a:rPr>
              <a:t>2-</a:t>
            </a:r>
            <a:r>
              <a:rPr lang="en-US" sz="2800" smtClean="0">
                <a:solidFill>
                  <a:schemeClr val="tx1"/>
                </a:solidFill>
              </a:rPr>
              <a:t> 	(b) SF</a:t>
            </a:r>
            <a:r>
              <a:rPr lang="en-US" sz="2800" baseline="-25000" smtClean="0">
                <a:solidFill>
                  <a:schemeClr val="tx1"/>
                </a:solidFill>
              </a:rPr>
              <a:t>6</a:t>
            </a:r>
            <a:r>
              <a:rPr lang="en-US" sz="2800" smtClean="0">
                <a:solidFill>
                  <a:schemeClr val="tx1"/>
                </a:solidFill>
              </a:rPr>
              <a:t>.</a:t>
            </a:r>
            <a:endParaRPr lang="en-US" sz="2800" baseline="-25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Valence Bond Theory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Hybridization is a major player in this approach to bonding.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There are two ways orbitals can overlap to form bonds between atoms.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Sigma (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</a:t>
            </a:r>
            <a:r>
              <a:rPr lang="en-US" smtClean="0"/>
              <a:t>) Bonds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Sigma (</a:t>
            </a:r>
            <a:r>
              <a:rPr lang="en-US" sz="2800" smtClean="0">
                <a:solidFill>
                  <a:schemeClr val="tx1"/>
                </a:solidFill>
                <a:sym typeface="Symbol" pitchFamily="18" charset="2"/>
              </a:rPr>
              <a:t>) </a:t>
            </a:r>
            <a:r>
              <a:rPr lang="en-US" sz="2800" smtClean="0">
                <a:solidFill>
                  <a:schemeClr val="tx1"/>
                </a:solidFill>
              </a:rPr>
              <a:t>bonds are characterized by</a:t>
            </a:r>
          </a:p>
          <a:p>
            <a:pPr lvl="1" eaLnBrk="1" hangingPunct="1"/>
            <a:r>
              <a:rPr lang="en-US" sz="2400" smtClean="0">
                <a:solidFill>
                  <a:schemeClr val="tx1"/>
                </a:solidFill>
              </a:rPr>
              <a:t>Head-to-head overlap.</a:t>
            </a:r>
          </a:p>
          <a:p>
            <a:pPr lvl="1" eaLnBrk="1" hangingPunct="1"/>
            <a:r>
              <a:rPr lang="en-US" sz="2400" smtClean="0">
                <a:solidFill>
                  <a:schemeClr val="tx1"/>
                </a:solidFill>
              </a:rPr>
              <a:t>Cylindrical symmetry of electron density about the internuclear axis.</a:t>
            </a:r>
          </a:p>
        </p:txBody>
      </p:sp>
      <p:pic>
        <p:nvPicPr>
          <p:cNvPr id="45060" name="Picture 5" descr="09_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19131"/>
          <a:stretch>
            <a:fillRect/>
          </a:stretch>
        </p:blipFill>
        <p:spPr>
          <a:xfrm>
            <a:off x="911225" y="1828800"/>
            <a:ext cx="7321550" cy="20605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 (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</a:t>
            </a:r>
            <a:r>
              <a:rPr lang="en-US" smtClean="0"/>
              <a:t>) Bonds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4724400"/>
            <a:ext cx="8458200" cy="1600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  <a:sym typeface="Symbol" pitchFamily="18" charset="2"/>
              </a:rPr>
              <a:t>Pi ()</a:t>
            </a:r>
            <a:r>
              <a:rPr lang="en-US" sz="2800" smtClean="0">
                <a:solidFill>
                  <a:schemeClr val="tx1"/>
                </a:solidFill>
              </a:rPr>
              <a:t> bonds are characterized by</a:t>
            </a:r>
          </a:p>
          <a:p>
            <a:pPr lvl="1" eaLnBrk="1" hangingPunct="1"/>
            <a:r>
              <a:rPr lang="en-US" sz="2400" smtClean="0">
                <a:solidFill>
                  <a:schemeClr val="tx1"/>
                </a:solidFill>
              </a:rPr>
              <a:t>Side-to-side overlap.</a:t>
            </a:r>
          </a:p>
          <a:p>
            <a:pPr lvl="1" eaLnBrk="1" hangingPunct="1"/>
            <a:r>
              <a:rPr lang="en-US" sz="2400" smtClean="0">
                <a:solidFill>
                  <a:schemeClr val="tx1"/>
                </a:solidFill>
              </a:rPr>
              <a:t>Electron density above and below the internuclear axis.</a:t>
            </a:r>
          </a:p>
        </p:txBody>
      </p:sp>
      <p:pic>
        <p:nvPicPr>
          <p:cNvPr id="46084" name="Picture 8" descr="09_21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1676400"/>
            <a:ext cx="85344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1"/>
          <p:cNvSpPr>
            <a:spLocks noChangeArrowheads="1"/>
          </p:cNvSpPr>
          <p:nvPr/>
        </p:nvSpPr>
        <p:spPr bwMode="auto">
          <a:xfrm>
            <a:off x="20638" y="1719263"/>
            <a:ext cx="4572000" cy="2438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6086" name="Picture 5" descr="09_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3720"/>
          <a:stretch>
            <a:fillRect/>
          </a:stretch>
        </p:blipFill>
        <p:spPr>
          <a:xfrm>
            <a:off x="2133600" y="1795463"/>
            <a:ext cx="2044700" cy="253523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 Bonds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Single bonds are always </a:t>
            </a:r>
            <a:r>
              <a:rPr lang="en-US" sz="280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</a:t>
            </a:r>
            <a:r>
              <a:rPr lang="en-US" sz="2800" smtClean="0">
                <a:solidFill>
                  <a:schemeClr val="tx1"/>
                </a:solidFill>
              </a:rPr>
              <a:t> bonds, because </a:t>
            </a:r>
            <a:r>
              <a:rPr lang="en-US" sz="280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</a:t>
            </a:r>
            <a:r>
              <a:rPr lang="en-US" sz="2800" smtClean="0">
                <a:solidFill>
                  <a:schemeClr val="tx1"/>
                </a:solidFill>
              </a:rPr>
              <a:t> overlap is greater, resulting in a stronger bond and more energy lowering.</a:t>
            </a:r>
          </a:p>
        </p:txBody>
      </p:sp>
      <p:pic>
        <p:nvPicPr>
          <p:cNvPr id="47108" name="Picture 8" descr="09_22-01UNsing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50975" y="4114800"/>
            <a:ext cx="6242050" cy="19812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Bonds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In a multiple bond one of the bonds is a </a:t>
            </a:r>
            <a:r>
              <a:rPr lang="en-US" sz="280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</a:t>
            </a:r>
            <a:r>
              <a:rPr lang="en-US" sz="2800" smtClean="0">
                <a:solidFill>
                  <a:schemeClr val="tx1"/>
                </a:solidFill>
              </a:rPr>
              <a:t> bond and the rest are </a:t>
            </a:r>
            <a:r>
              <a:rPr lang="en-US" sz="280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en-US" sz="2800" smtClean="0">
                <a:solidFill>
                  <a:schemeClr val="tx1"/>
                </a:solidFill>
              </a:rPr>
              <a:t> bonds.</a:t>
            </a:r>
          </a:p>
        </p:txBody>
      </p:sp>
      <p:pic>
        <p:nvPicPr>
          <p:cNvPr id="48132" name="Picture 7" descr="09_22-01UNmultip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4114800"/>
            <a:ext cx="6242050" cy="19812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Bonds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5562600" y="1676400"/>
            <a:ext cx="3276600" cy="4648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In ethylene, C</a:t>
            </a:r>
            <a:r>
              <a:rPr lang="en-US" sz="2800" baseline="-25000" smtClean="0">
                <a:solidFill>
                  <a:schemeClr val="tx1"/>
                </a:solidFill>
              </a:rPr>
              <a:t>2</a:t>
            </a:r>
            <a:r>
              <a:rPr lang="en-US" sz="2800" smtClean="0">
                <a:solidFill>
                  <a:schemeClr val="tx1"/>
                </a:solidFill>
              </a:rPr>
              <a:t>H</a:t>
            </a:r>
            <a:r>
              <a:rPr lang="en-US" sz="2800" baseline="-25000" smtClean="0">
                <a:solidFill>
                  <a:schemeClr val="tx1"/>
                </a:solidFill>
              </a:rPr>
              <a:t>4</a:t>
            </a:r>
            <a:r>
              <a:rPr lang="en-US" sz="2800" smtClean="0">
                <a:solidFill>
                  <a:schemeClr val="tx1"/>
                </a:solidFill>
              </a:rPr>
              <a:t>, </a:t>
            </a:r>
            <a:r>
              <a:rPr lang="en-US" sz="280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</a:t>
            </a:r>
            <a:r>
              <a:rPr lang="en-US" sz="2800" smtClean="0">
                <a:solidFill>
                  <a:schemeClr val="tx1"/>
                </a:solidFill>
              </a:rPr>
              <a:t> bond is formed from </a:t>
            </a:r>
            <a:r>
              <a:rPr lang="en-US" sz="2800" i="1" smtClean="0">
                <a:solidFill>
                  <a:schemeClr val="tx1"/>
                </a:solidFill>
              </a:rPr>
              <a:t>sp</a:t>
            </a:r>
            <a:r>
              <a:rPr lang="en-US" sz="2800" i="1" baseline="30000" smtClean="0">
                <a:solidFill>
                  <a:schemeClr val="tx1"/>
                </a:solidFill>
              </a:rPr>
              <a:t>2</a:t>
            </a:r>
            <a:r>
              <a:rPr lang="en-US" sz="2800" smtClean="0">
                <a:solidFill>
                  <a:schemeClr val="tx1"/>
                </a:solidFill>
              </a:rPr>
              <a:t> orbitals on the carbon atoms.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The unhybridized 2</a:t>
            </a:r>
            <a:r>
              <a:rPr lang="en-US" sz="2800" i="1" smtClean="0">
                <a:solidFill>
                  <a:schemeClr val="tx1"/>
                </a:solidFill>
              </a:rPr>
              <a:t>p</a:t>
            </a:r>
            <a:r>
              <a:rPr lang="en-US" sz="2800" smtClean="0">
                <a:solidFill>
                  <a:schemeClr val="tx1"/>
                </a:solidFill>
              </a:rPr>
              <a:t> orbitals on C atoms are used to make a </a:t>
            </a:r>
            <a:r>
              <a:rPr lang="en-US" sz="280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en-US" sz="2800" smtClean="0">
                <a:solidFill>
                  <a:schemeClr val="tx1"/>
                </a:solidFill>
              </a:rPr>
              <a:t> bond.</a:t>
            </a:r>
          </a:p>
        </p:txBody>
      </p:sp>
      <p:pic>
        <p:nvPicPr>
          <p:cNvPr id="49156" name="Picture 18" descr="09_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9200"/>
            <a:ext cx="56388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19" descr="09_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819400"/>
            <a:ext cx="4343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8" name="Text Box 21"/>
          <p:cNvSpPr txBox="1">
            <a:spLocks noChangeArrowheads="1"/>
          </p:cNvSpPr>
          <p:nvPr/>
        </p:nvSpPr>
        <p:spPr bwMode="auto">
          <a:xfrm>
            <a:off x="762000" y="1219200"/>
            <a:ext cx="3276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	H		H                                    	      C = C                                                                                     	H		H</a:t>
            </a:r>
          </a:p>
        </p:txBody>
      </p:sp>
      <p:sp>
        <p:nvSpPr>
          <p:cNvPr id="49159" name="Line 22"/>
          <p:cNvSpPr>
            <a:spLocks noChangeShapeType="1"/>
          </p:cNvSpPr>
          <p:nvPr/>
        </p:nvSpPr>
        <p:spPr bwMode="auto">
          <a:xfrm>
            <a:off x="2057400" y="16002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0" name="Line 23"/>
          <p:cNvSpPr>
            <a:spLocks noChangeShapeType="1"/>
          </p:cNvSpPr>
          <p:nvPr/>
        </p:nvSpPr>
        <p:spPr bwMode="auto">
          <a:xfrm>
            <a:off x="3276600" y="20574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1" name="Line 24"/>
          <p:cNvSpPr>
            <a:spLocks noChangeShapeType="1"/>
          </p:cNvSpPr>
          <p:nvPr/>
        </p:nvSpPr>
        <p:spPr bwMode="auto">
          <a:xfrm flipV="1">
            <a:off x="2057400" y="20574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2" name="Line 25"/>
          <p:cNvSpPr>
            <a:spLocks noChangeShapeType="1"/>
          </p:cNvSpPr>
          <p:nvPr/>
        </p:nvSpPr>
        <p:spPr bwMode="auto">
          <a:xfrm flipV="1">
            <a:off x="3276600" y="16002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Bonds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2971800" cy="4495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In triple bonds, as in acetylene (C</a:t>
            </a:r>
            <a:r>
              <a:rPr lang="en-US" sz="2800" baseline="-25000" smtClean="0">
                <a:solidFill>
                  <a:schemeClr val="tx1"/>
                </a:solidFill>
              </a:rPr>
              <a:t>2</a:t>
            </a:r>
            <a:r>
              <a:rPr lang="en-US" sz="2800" smtClean="0">
                <a:solidFill>
                  <a:schemeClr val="tx1"/>
                </a:solidFill>
              </a:rPr>
              <a:t>H</a:t>
            </a:r>
            <a:r>
              <a:rPr lang="en-US" sz="2800" baseline="-25000" smtClean="0">
                <a:solidFill>
                  <a:schemeClr val="tx1"/>
                </a:solidFill>
              </a:rPr>
              <a:t>2</a:t>
            </a:r>
            <a:r>
              <a:rPr lang="en-US" sz="2800" smtClean="0">
                <a:solidFill>
                  <a:schemeClr val="tx1"/>
                </a:solidFill>
              </a:rPr>
              <a:t>), two </a:t>
            </a:r>
            <a:r>
              <a:rPr lang="en-US" sz="2800" i="1" smtClean="0">
                <a:solidFill>
                  <a:schemeClr val="tx1"/>
                </a:solidFill>
              </a:rPr>
              <a:t>sp</a:t>
            </a:r>
            <a:r>
              <a:rPr lang="en-US" sz="2800" smtClean="0">
                <a:solidFill>
                  <a:schemeClr val="tx1"/>
                </a:solidFill>
              </a:rPr>
              <a:t> orbitals form a </a:t>
            </a:r>
            <a:r>
              <a:rPr lang="en-US" sz="280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</a:t>
            </a:r>
            <a:r>
              <a:rPr lang="en-US" sz="2800" smtClean="0">
                <a:solidFill>
                  <a:schemeClr val="tx1"/>
                </a:solidFill>
              </a:rPr>
              <a:t> bond between the carbons, and two pairs of </a:t>
            </a:r>
            <a:r>
              <a:rPr lang="en-US" sz="2800" i="1" smtClean="0">
                <a:solidFill>
                  <a:schemeClr val="tx1"/>
                </a:solidFill>
              </a:rPr>
              <a:t>p</a:t>
            </a:r>
            <a:r>
              <a:rPr lang="en-US" sz="2800" smtClean="0">
                <a:solidFill>
                  <a:schemeClr val="tx1"/>
                </a:solidFill>
              </a:rPr>
              <a:t> orbitals overlap in </a:t>
            </a:r>
            <a:r>
              <a:rPr lang="en-US" sz="280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en-US" sz="2800" smtClean="0">
                <a:solidFill>
                  <a:schemeClr val="tx1"/>
                </a:solidFill>
              </a:rPr>
              <a:t> fashion to form the two </a:t>
            </a:r>
            <a:r>
              <a:rPr lang="en-US" sz="280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en-US" sz="2800" smtClean="0">
                <a:solidFill>
                  <a:schemeClr val="tx1"/>
                </a:solidFill>
              </a:rPr>
              <a:t> bonds.</a:t>
            </a:r>
          </a:p>
        </p:txBody>
      </p:sp>
      <p:pic>
        <p:nvPicPr>
          <p:cNvPr id="50180" name="Picture 6" descr="09_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4700"/>
          <a:stretch>
            <a:fillRect/>
          </a:stretch>
        </p:blipFill>
        <p:spPr>
          <a:xfrm>
            <a:off x="3505200" y="2819400"/>
            <a:ext cx="5410200" cy="2887663"/>
          </a:xfrm>
        </p:spPr>
      </p:pic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4572000" y="16764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H – C    C – H </a:t>
            </a:r>
          </a:p>
        </p:txBody>
      </p:sp>
      <p:sp>
        <p:nvSpPr>
          <p:cNvPr id="50182" name="Line 8"/>
          <p:cNvSpPr>
            <a:spLocks noChangeShapeType="1"/>
          </p:cNvSpPr>
          <p:nvPr/>
        </p:nvSpPr>
        <p:spPr bwMode="auto">
          <a:xfrm>
            <a:off x="5638800" y="19050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3" name="Line 11"/>
          <p:cNvSpPr>
            <a:spLocks noChangeShapeType="1"/>
          </p:cNvSpPr>
          <p:nvPr/>
        </p:nvSpPr>
        <p:spPr bwMode="auto">
          <a:xfrm>
            <a:off x="5638800" y="1981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84" name="Line 12"/>
          <p:cNvSpPr>
            <a:spLocks noChangeShapeType="1"/>
          </p:cNvSpPr>
          <p:nvPr/>
        </p:nvSpPr>
        <p:spPr bwMode="auto">
          <a:xfrm>
            <a:off x="5638800" y="2057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Delocalized Electrons:  Resonance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8077200" cy="1905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>
                <a:solidFill>
                  <a:schemeClr val="tx1"/>
                </a:solidFill>
              </a:rPr>
              <a:t>When writing Lewis structures for species like the nitrate ion, we draw resonance structures to more accurately reflect the structure of the molecule or ion.</a:t>
            </a:r>
          </a:p>
        </p:txBody>
      </p:sp>
      <p:pic>
        <p:nvPicPr>
          <p:cNvPr id="51204" name="Picture 5" descr="09_29-01UNEx9-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8542"/>
          <a:stretch>
            <a:fillRect/>
          </a:stretch>
        </p:blipFill>
        <p:spPr>
          <a:xfrm>
            <a:off x="685800" y="4038600"/>
            <a:ext cx="7772400" cy="16827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Valence Shell Electron Pair Repulsion Theory (VSEPR)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343400"/>
            <a:ext cx="83058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i="1" smtClean="0"/>
              <a:t>	</a:t>
            </a:r>
            <a:r>
              <a:rPr lang="en-US" sz="2800" i="1" smtClean="0">
                <a:solidFill>
                  <a:schemeClr val="tx1"/>
                </a:solidFill>
              </a:rPr>
              <a:t>“The best arrangement of a given number of electron domains is the one that minimizes the repulsions among them.”</a:t>
            </a:r>
          </a:p>
          <a:p>
            <a:pPr eaLnBrk="1" hangingPunct="1">
              <a:buFontTx/>
              <a:buNone/>
            </a:pPr>
            <a:endParaRPr lang="en-US" sz="2800" i="1" smtClean="0">
              <a:solidFill>
                <a:schemeClr val="tx1"/>
              </a:solidFill>
            </a:endParaRPr>
          </a:p>
        </p:txBody>
      </p:sp>
      <p:pic>
        <p:nvPicPr>
          <p:cNvPr id="6148" name="Picture 8" descr="09_01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62125"/>
            <a:ext cx="57912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Delocalized Electrons:  Resonance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447800"/>
            <a:ext cx="5638800" cy="4648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In reality, each of the four atoms in the nitrate ion has a </a:t>
            </a:r>
            <a:r>
              <a:rPr lang="en-US" sz="2800" i="1" smtClean="0">
                <a:solidFill>
                  <a:schemeClr val="tx1"/>
                </a:solidFill>
              </a:rPr>
              <a:t>p</a:t>
            </a:r>
            <a:r>
              <a:rPr lang="en-US" sz="2800" smtClean="0">
                <a:solidFill>
                  <a:schemeClr val="tx1"/>
                </a:solidFill>
              </a:rPr>
              <a:t> orbital.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The </a:t>
            </a:r>
            <a:r>
              <a:rPr lang="en-US" sz="2800" i="1" smtClean="0">
                <a:solidFill>
                  <a:schemeClr val="tx1"/>
                </a:solidFill>
              </a:rPr>
              <a:t>p</a:t>
            </a:r>
            <a:r>
              <a:rPr lang="en-US" sz="2800" smtClean="0">
                <a:solidFill>
                  <a:schemeClr val="tx1"/>
                </a:solidFill>
              </a:rPr>
              <a:t> orbitals on all three oxygens overlap with the </a:t>
            </a:r>
            <a:r>
              <a:rPr lang="en-US" sz="2800" i="1" smtClean="0">
                <a:solidFill>
                  <a:schemeClr val="tx1"/>
                </a:solidFill>
              </a:rPr>
              <a:t>p</a:t>
            </a:r>
            <a:r>
              <a:rPr lang="en-US" sz="2800" smtClean="0">
                <a:solidFill>
                  <a:schemeClr val="tx1"/>
                </a:solidFill>
              </a:rPr>
              <a:t> orbital on the central nitrogen.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This means the </a:t>
            </a:r>
            <a:r>
              <a:rPr lang="en-US" sz="280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en-US" sz="2800" smtClean="0">
                <a:solidFill>
                  <a:schemeClr val="tx1"/>
                </a:solidFill>
              </a:rPr>
              <a:t> electrons are not localized between the nitrogen and one of the oxygens, but rather are </a:t>
            </a:r>
            <a:r>
              <a:rPr lang="en-US" sz="2800" smtClean="0"/>
              <a:t>delocalized</a:t>
            </a:r>
            <a:r>
              <a:rPr lang="en-US" sz="2800" smtClean="0">
                <a:solidFill>
                  <a:schemeClr val="tx1"/>
                </a:solidFill>
              </a:rPr>
              <a:t> throughout the ion.</a:t>
            </a:r>
          </a:p>
          <a:p>
            <a:pPr eaLnBrk="1" hangingPunct="1"/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52228" name="Picture 11" descr="09_30Ex9-7"/>
          <p:cNvPicPr>
            <a:picLocks noChangeAspect="1" noChangeArrowheads="1"/>
          </p:cNvPicPr>
          <p:nvPr/>
        </p:nvPicPr>
        <p:blipFill>
          <a:blip r:embed="rId3" cstate="print"/>
          <a:srcRect b="14819"/>
          <a:stretch>
            <a:fillRect/>
          </a:stretch>
        </p:blipFill>
        <p:spPr bwMode="auto">
          <a:xfrm>
            <a:off x="381000" y="1447800"/>
            <a:ext cx="2624138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12"/>
          <p:cNvSpPr>
            <a:spLocks noChangeArrowheads="1"/>
          </p:cNvSpPr>
          <p:nvPr/>
        </p:nvSpPr>
        <p:spPr bwMode="auto">
          <a:xfrm>
            <a:off x="3276600" y="3962400"/>
            <a:ext cx="548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sp>
        <p:nvSpPr>
          <p:cNvPr id="52230" name="Rectangle 5"/>
          <p:cNvSpPr txBox="1">
            <a:spLocks noChangeArrowheads="1"/>
          </p:cNvSpPr>
          <p:nvPr/>
        </p:nvSpPr>
        <p:spPr bwMode="auto">
          <a:xfrm>
            <a:off x="681038" y="3243263"/>
            <a:ext cx="2024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/>
              <a:t>N-O </a:t>
            </a:r>
            <a:r>
              <a:rPr lang="en-US">
                <a:latin typeface="Symbol" pitchFamily="18" charset="2"/>
                <a:sym typeface="Symbol" pitchFamily="18" charset="2"/>
              </a:rPr>
              <a:t></a:t>
            </a:r>
            <a:r>
              <a:rPr lang="en-US"/>
              <a:t> bond</a:t>
            </a:r>
          </a:p>
        </p:txBody>
      </p:sp>
      <p:sp>
        <p:nvSpPr>
          <p:cNvPr id="52231" name="Rectangle 5"/>
          <p:cNvSpPr txBox="1">
            <a:spLocks noChangeArrowheads="1"/>
          </p:cNvSpPr>
          <p:nvPr/>
        </p:nvSpPr>
        <p:spPr bwMode="auto">
          <a:xfrm>
            <a:off x="381000" y="5638800"/>
            <a:ext cx="2895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/>
              <a:t>Delocalized </a:t>
            </a:r>
            <a:r>
              <a:rPr lang="en-US">
                <a:latin typeface="Symbol" pitchFamily="18" charset="2"/>
                <a:sym typeface="Symbol" pitchFamily="18" charset="2"/>
              </a:rPr>
              <a:t></a:t>
            </a:r>
            <a:r>
              <a:rPr lang="en-US"/>
              <a:t> bond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Resonance</a:t>
            </a:r>
          </a:p>
        </p:txBody>
      </p:sp>
      <p:pic>
        <p:nvPicPr>
          <p:cNvPr id="53251" name="Picture 6" descr="09_27-02U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981200"/>
            <a:ext cx="3886200" cy="862013"/>
          </a:xfrm>
        </p:spPr>
      </p:pic>
      <p:pic>
        <p:nvPicPr>
          <p:cNvPr id="105482" name="Picture 10" descr="09_29"/>
          <p:cNvPicPr>
            <a:picLocks noChangeAspect="1" noChangeArrowheads="1"/>
          </p:cNvPicPr>
          <p:nvPr/>
        </p:nvPicPr>
        <p:blipFill>
          <a:blip r:embed="rId4" cstate="print"/>
          <a:srcRect b="19235"/>
          <a:stretch>
            <a:fillRect/>
          </a:stretch>
        </p:blipFill>
        <p:spPr bwMode="auto">
          <a:xfrm>
            <a:off x="4724400" y="3657600"/>
            <a:ext cx="66548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4953000" y="5638800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localized  	        localized </a:t>
            </a:r>
            <a:r>
              <a:rPr lang="en-US" sz="2200">
                <a:sym typeface="Symbol" pitchFamily="18" charset="2"/>
              </a:rPr>
              <a:t></a:t>
            </a:r>
            <a:r>
              <a:rPr lang="en-US" sz="2200"/>
              <a:t> bonds	        </a:t>
            </a:r>
            <a:r>
              <a:rPr lang="en-US" sz="2200">
                <a:sym typeface="Symbol" pitchFamily="18" charset="2"/>
              </a:rPr>
              <a:t></a:t>
            </a:r>
            <a:r>
              <a:rPr lang="en-US" sz="2200"/>
              <a:t> bonds</a:t>
            </a:r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457200" y="16764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2800"/>
              <a:t>The organic molecule benzene has six </a:t>
            </a:r>
            <a:r>
              <a:rPr lang="en-US" sz="2800">
                <a:latin typeface="Symbol" pitchFamily="18" charset="2"/>
                <a:sym typeface="Symbol" pitchFamily="18" charset="2"/>
              </a:rPr>
              <a:t></a:t>
            </a:r>
            <a:r>
              <a:rPr lang="en-US" sz="2800"/>
              <a:t> bonds and a </a:t>
            </a:r>
            <a:r>
              <a:rPr lang="en-US" sz="2800" i="1"/>
              <a:t>p</a:t>
            </a:r>
            <a:r>
              <a:rPr lang="en-US" sz="2800"/>
              <a:t> orbital on each carbon atom.</a:t>
            </a:r>
          </a:p>
        </p:txBody>
      </p:sp>
      <p:pic>
        <p:nvPicPr>
          <p:cNvPr id="105486" name="Picture 14" descr="09_28a-b"/>
          <p:cNvPicPr>
            <a:picLocks noChangeAspect="1" noChangeArrowheads="1"/>
          </p:cNvPicPr>
          <p:nvPr/>
        </p:nvPicPr>
        <p:blipFill>
          <a:blip r:embed="rId5" cstate="print"/>
          <a:srcRect b="12897"/>
          <a:stretch>
            <a:fillRect/>
          </a:stretch>
        </p:blipFill>
        <p:spPr bwMode="auto">
          <a:xfrm>
            <a:off x="457200" y="3733800"/>
            <a:ext cx="355917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838200" y="56388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ym typeface="Symbol" pitchFamily="18" charset="2"/>
              </a:rPr>
              <a:t></a:t>
            </a:r>
            <a:r>
              <a:rPr lang="en-US" sz="2200"/>
              <a:t> bonds          2p atomic 		 orbitals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4" grpId="0"/>
      <p:bldP spid="105485" grpId="0"/>
      <p:bldP spid="10548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Resonance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8610600" cy="1981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In reality the </a:t>
            </a:r>
            <a:r>
              <a:rPr lang="en-US" sz="280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en-US" sz="2800" smtClean="0">
                <a:solidFill>
                  <a:schemeClr val="tx1"/>
                </a:solidFill>
              </a:rPr>
              <a:t> electrons in benzene are not localized, but </a:t>
            </a:r>
            <a:r>
              <a:rPr lang="en-US" sz="2800" smtClean="0"/>
              <a:t>delocalized</a:t>
            </a:r>
            <a:r>
              <a:rPr lang="en-US" sz="2800" smtClean="0">
                <a:solidFill>
                  <a:schemeClr val="tx1"/>
                </a:solidFill>
              </a:rPr>
              <a:t>.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The even distribution of the </a:t>
            </a:r>
            <a:r>
              <a:rPr lang="en-US" sz="280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</a:t>
            </a:r>
            <a:r>
              <a:rPr lang="en-US" sz="2800" smtClean="0">
                <a:solidFill>
                  <a:schemeClr val="tx1"/>
                </a:solidFill>
              </a:rPr>
              <a:t>electrons in benzene makes the molecule unusually stable.</a:t>
            </a:r>
          </a:p>
        </p:txBody>
      </p:sp>
      <p:pic>
        <p:nvPicPr>
          <p:cNvPr id="54276" name="Picture 8" descr="09_27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733800"/>
            <a:ext cx="70104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Molecular-Orbital (MO) Theory</a:t>
            </a:r>
          </a:p>
        </p:txBody>
      </p:sp>
      <p:pic>
        <p:nvPicPr>
          <p:cNvPr id="55299" name="Picture 8" descr="09_32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60588"/>
            <a:ext cx="434340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3962400" cy="4953000"/>
          </a:xfrm>
        </p:spPr>
        <p:txBody>
          <a:bodyPr/>
          <a:lstStyle/>
          <a:p>
            <a:pPr marL="228600" indent="-228600"/>
            <a:r>
              <a:rPr lang="en-US" sz="2400" smtClean="0">
                <a:solidFill>
                  <a:schemeClr val="tx1"/>
                </a:solidFill>
              </a:rPr>
              <a:t>In MO theory, we invoke the wave nature of electrons.</a:t>
            </a:r>
          </a:p>
          <a:p>
            <a:pPr marL="228600" indent="-228600"/>
            <a:r>
              <a:rPr lang="en-US" sz="2400" smtClean="0">
                <a:solidFill>
                  <a:schemeClr val="tx1"/>
                </a:solidFill>
              </a:rPr>
              <a:t>If waves interact constructively, the resulting orbital is lower  in energy: a bonding molecular orbital.</a:t>
            </a:r>
          </a:p>
          <a:p>
            <a:pPr marL="228600" indent="-228600"/>
            <a:r>
              <a:rPr lang="en-US" sz="2400" smtClean="0">
                <a:solidFill>
                  <a:schemeClr val="tx1"/>
                </a:solidFill>
              </a:rPr>
              <a:t>If waves interact destructively, the resulting orbital is higher in energy:  an antibonding molecular orbital.</a:t>
            </a:r>
          </a:p>
          <a:p>
            <a:pPr marL="228600" indent="-228600"/>
            <a:endParaRPr lang="en-US" sz="2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Molecular Orbital Diagram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524000"/>
            <a:ext cx="4419600" cy="5029200"/>
          </a:xfrm>
        </p:spPr>
        <p:txBody>
          <a:bodyPr/>
          <a:lstStyle/>
          <a:p>
            <a:r>
              <a:rPr lang="en-US" sz="2400" smtClean="0">
                <a:solidFill>
                  <a:schemeClr val="tx1"/>
                </a:solidFill>
              </a:rPr>
              <a:t>The relative energies of molecular orbitals are represented by an </a:t>
            </a:r>
            <a:r>
              <a:rPr lang="en-US" sz="2400" smtClean="0"/>
              <a:t>energy-level diagram </a:t>
            </a:r>
            <a:r>
              <a:rPr lang="en-US" sz="2400" smtClean="0">
                <a:solidFill>
                  <a:schemeClr val="tx1"/>
                </a:solidFill>
              </a:rPr>
              <a:t>(also called </a:t>
            </a:r>
            <a:r>
              <a:rPr lang="en-US" sz="2400" smtClean="0"/>
              <a:t>molecular orbital diagram</a:t>
            </a:r>
            <a:r>
              <a:rPr lang="en-US" sz="2400" smtClean="0">
                <a:solidFill>
                  <a:schemeClr val="tx1"/>
                </a:solidFill>
              </a:rPr>
              <a:t>).</a:t>
            </a:r>
          </a:p>
          <a:p>
            <a:r>
              <a:rPr lang="en-US" sz="2400" smtClean="0"/>
              <a:t>Bonding orbitals </a:t>
            </a:r>
            <a:r>
              <a:rPr lang="en-US" sz="2400" smtClean="0">
                <a:solidFill>
                  <a:schemeClr val="tx1"/>
                </a:solidFill>
              </a:rPr>
              <a:t>and</a:t>
            </a:r>
            <a:r>
              <a:rPr lang="en-US" sz="2400" smtClean="0"/>
              <a:t> antibonding orbitals</a:t>
            </a:r>
          </a:p>
          <a:p>
            <a:r>
              <a:rPr lang="en-US" sz="2400" smtClean="0"/>
              <a:t>Bonding electrons</a:t>
            </a:r>
            <a:r>
              <a:rPr lang="en-US" sz="2400" smtClean="0">
                <a:solidFill>
                  <a:schemeClr val="tx1"/>
                </a:solidFill>
              </a:rPr>
              <a:t> and </a:t>
            </a:r>
            <a:r>
              <a:rPr lang="en-US" sz="2400" smtClean="0"/>
              <a:t>antibonding electrons</a:t>
            </a:r>
          </a:p>
          <a:p>
            <a:r>
              <a:rPr lang="en-US" sz="2400" smtClean="0">
                <a:solidFill>
                  <a:schemeClr val="tx1"/>
                </a:solidFill>
              </a:rPr>
              <a:t>Each MO can accommodate two electrons with opposite spin.</a:t>
            </a:r>
          </a:p>
        </p:txBody>
      </p:sp>
      <p:pic>
        <p:nvPicPr>
          <p:cNvPr id="56324" name="Picture 9" descr="09_33_Figure_L"/>
          <p:cNvPicPr>
            <a:picLocks noChangeAspect="1" noChangeArrowheads="1"/>
          </p:cNvPicPr>
          <p:nvPr/>
        </p:nvPicPr>
        <p:blipFill>
          <a:blip r:embed="rId3" cstate="print"/>
          <a:srcRect r="56250"/>
          <a:stretch>
            <a:fillRect/>
          </a:stretch>
        </p:blipFill>
        <p:spPr bwMode="auto">
          <a:xfrm>
            <a:off x="566738" y="1752600"/>
            <a:ext cx="37338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19200" y="5337175"/>
            <a:ext cx="2590800" cy="9159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smtClean="0">
                <a:solidFill>
                  <a:schemeClr val="tx1"/>
                </a:solidFill>
              </a:rPr>
              <a:t>Molecular orbital diagram</a:t>
            </a:r>
          </a:p>
          <a:p>
            <a:pPr marL="0" indent="0">
              <a:buFontTx/>
              <a:buNone/>
            </a:pPr>
            <a:r>
              <a:rPr lang="en-US" sz="1600" smtClean="0">
                <a:solidFill>
                  <a:schemeClr val="tx1"/>
                </a:solidFill>
              </a:rPr>
              <a:t>                   or</a:t>
            </a:r>
          </a:p>
          <a:p>
            <a:pPr marL="0" indent="0">
              <a:buFontTx/>
              <a:buNone/>
            </a:pPr>
            <a:r>
              <a:rPr lang="en-US" sz="1600" smtClean="0">
                <a:solidFill>
                  <a:schemeClr val="tx1"/>
                </a:solidFill>
              </a:rPr>
              <a:t>  Energy-level diagram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Electron Configuration for Molecules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114800" cy="50292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In H</a:t>
            </a:r>
            <a:r>
              <a:rPr lang="en-US" sz="2800" baseline="-25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 the two electrons go into the bonding molecular orbital </a:t>
            </a:r>
            <a:r>
              <a:rPr lang="en-US" sz="2800" dirty="0" smtClean="0">
                <a:solidFill>
                  <a:schemeClr val="tx1"/>
                </a:solidFill>
                <a:sym typeface="Symbol"/>
              </a:rPr>
              <a:t></a:t>
            </a:r>
            <a:r>
              <a:rPr lang="en-US" sz="2800" baseline="-25000" dirty="0" smtClean="0">
                <a:solidFill>
                  <a:schemeClr val="tx1"/>
                </a:solidFill>
                <a:sym typeface="Symbol"/>
              </a:rPr>
              <a:t>1s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Electron configuration for H</a:t>
            </a:r>
            <a:r>
              <a:rPr lang="en-US" sz="2800" baseline="-25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 is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rgbClr val="003296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dirty="0" smtClean="0">
                <a:sym typeface="Symbol"/>
              </a:rPr>
              <a:t></a:t>
            </a:r>
            <a:r>
              <a:rPr lang="en-US" sz="2800" baseline="-25000" dirty="0" smtClean="0">
                <a:sym typeface="Symbol"/>
              </a:rPr>
              <a:t>1s</a:t>
            </a:r>
            <a:r>
              <a:rPr lang="en-US" sz="2800" dirty="0" smtClean="0">
                <a:sym typeface="Symbol"/>
              </a:rPr>
              <a:t>)</a:t>
            </a:r>
            <a:r>
              <a:rPr lang="en-US" sz="2800" baseline="30000" dirty="0" smtClean="0">
                <a:sym typeface="Symbol"/>
              </a:rPr>
              <a:t>2</a:t>
            </a:r>
            <a:endParaRPr lang="en-US" sz="2800" dirty="0" smtClean="0"/>
          </a:p>
        </p:txBody>
      </p:sp>
      <p:pic>
        <p:nvPicPr>
          <p:cNvPr id="57348" name="Picture 9" descr="09_33_Figure_L"/>
          <p:cNvPicPr>
            <a:picLocks noChangeAspect="1" noChangeArrowheads="1"/>
          </p:cNvPicPr>
          <p:nvPr/>
        </p:nvPicPr>
        <p:blipFill>
          <a:blip r:embed="rId3" cstate="print"/>
          <a:srcRect r="56250"/>
          <a:stretch>
            <a:fillRect/>
          </a:stretch>
        </p:blipFill>
        <p:spPr bwMode="auto">
          <a:xfrm>
            <a:off x="566738" y="1752600"/>
            <a:ext cx="37338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19200" y="5337175"/>
            <a:ext cx="2590800" cy="9159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smtClean="0">
                <a:solidFill>
                  <a:schemeClr val="tx1"/>
                </a:solidFill>
              </a:rPr>
              <a:t>Molecular orbital diagram</a:t>
            </a:r>
          </a:p>
          <a:p>
            <a:pPr marL="0" indent="0">
              <a:buFontTx/>
              <a:buNone/>
            </a:pPr>
            <a:r>
              <a:rPr lang="en-US" sz="1600" smtClean="0">
                <a:solidFill>
                  <a:schemeClr val="tx1"/>
                </a:solidFill>
              </a:rPr>
              <a:t>                   or</a:t>
            </a:r>
          </a:p>
          <a:p>
            <a:pPr marL="0" indent="0">
              <a:buFontTx/>
              <a:buNone/>
            </a:pPr>
            <a:r>
              <a:rPr lang="en-US" sz="1600" smtClean="0">
                <a:solidFill>
                  <a:schemeClr val="tx1"/>
                </a:solidFill>
              </a:rPr>
              <a:t>  Energy-level diagram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Bond Order</a:t>
            </a:r>
          </a:p>
        </p:txBody>
      </p:sp>
      <p:pic>
        <p:nvPicPr>
          <p:cNvPr id="58371" name="Picture 9" descr="09_33_Figure_L"/>
          <p:cNvPicPr>
            <a:picLocks noChangeAspect="1" noChangeArrowheads="1"/>
          </p:cNvPicPr>
          <p:nvPr/>
        </p:nvPicPr>
        <p:blipFill>
          <a:blip r:embed="rId3" cstate="print"/>
          <a:srcRect r="56250"/>
          <a:stretch>
            <a:fillRect/>
          </a:stretch>
        </p:blipFill>
        <p:spPr bwMode="auto">
          <a:xfrm>
            <a:off x="381000" y="1787525"/>
            <a:ext cx="37338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993900"/>
            <a:ext cx="4495800" cy="337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00000"/>
                </a:solidFill>
              </a:rPr>
              <a:t>B</a:t>
            </a:r>
            <a:r>
              <a:rPr lang="en-US" sz="2400" dirty="0" smtClean="0">
                <a:solidFill>
                  <a:srgbClr val="C00000"/>
                </a:solidFill>
              </a:rPr>
              <a:t>ond order = </a:t>
            </a:r>
            <a:endParaRPr lang="en-US" sz="2400" dirty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   ½ (no. of bonding electrons – 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   no. of </a:t>
            </a:r>
            <a:r>
              <a:rPr lang="en-US" sz="2400" dirty="0" err="1" smtClean="0">
                <a:solidFill>
                  <a:srgbClr val="C00000"/>
                </a:solidFill>
              </a:rPr>
              <a:t>antibonding</a:t>
            </a:r>
            <a:r>
              <a:rPr lang="en-US" sz="2400" dirty="0" smtClean="0">
                <a:solidFill>
                  <a:srgbClr val="C00000"/>
                </a:solidFill>
              </a:rPr>
              <a:t> electrons)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1"/>
                </a:solidFill>
              </a:rPr>
              <a:t>Bond order = 1: single </a:t>
            </a:r>
            <a:r>
              <a:rPr lang="en-US" sz="2400" dirty="0" smtClean="0">
                <a:solidFill>
                  <a:schemeClr val="tx1"/>
                </a:solidFill>
              </a:rPr>
              <a:t>bond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   Bond </a:t>
            </a:r>
            <a:r>
              <a:rPr lang="en-US" sz="2400" dirty="0">
                <a:solidFill>
                  <a:schemeClr val="tx1"/>
                </a:solidFill>
              </a:rPr>
              <a:t>order = 2: double </a:t>
            </a:r>
            <a:r>
              <a:rPr lang="en-US" sz="2400" dirty="0" smtClean="0">
                <a:solidFill>
                  <a:schemeClr val="tx1"/>
                </a:solidFill>
              </a:rPr>
              <a:t>bond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Bond </a:t>
            </a:r>
            <a:r>
              <a:rPr lang="en-US" sz="2400" dirty="0">
                <a:solidFill>
                  <a:schemeClr val="tx1"/>
                </a:solidFill>
              </a:rPr>
              <a:t>order = 3: triple </a:t>
            </a:r>
            <a:r>
              <a:rPr lang="en-US" sz="2400" dirty="0" smtClean="0">
                <a:solidFill>
                  <a:schemeClr val="tx1"/>
                </a:solidFill>
              </a:rPr>
              <a:t>bond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Bond </a:t>
            </a:r>
            <a:r>
              <a:rPr lang="en-US" sz="2400" dirty="0">
                <a:solidFill>
                  <a:schemeClr val="tx1"/>
                </a:solidFill>
              </a:rPr>
              <a:t>order of ½ is possible.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5372100"/>
            <a:ext cx="2590800" cy="914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smtClean="0">
                <a:solidFill>
                  <a:schemeClr val="tx1"/>
                </a:solidFill>
              </a:rPr>
              <a:t>Molecular orbital diagram</a:t>
            </a:r>
          </a:p>
          <a:p>
            <a:pPr marL="0" indent="0">
              <a:buFontTx/>
              <a:buNone/>
            </a:pPr>
            <a:r>
              <a:rPr lang="en-US" sz="1600" smtClean="0">
                <a:solidFill>
                  <a:schemeClr val="tx1"/>
                </a:solidFill>
              </a:rPr>
              <a:t>                   or</a:t>
            </a:r>
          </a:p>
          <a:p>
            <a:pPr marL="0" indent="0">
              <a:buFontTx/>
              <a:buNone/>
            </a:pPr>
            <a:r>
              <a:rPr lang="en-US" sz="1600" smtClean="0">
                <a:solidFill>
                  <a:schemeClr val="tx1"/>
                </a:solidFill>
              </a:rPr>
              <a:t>  Energy-level diagram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MO Diagram, Electron Configuration, and Bond Order for H</a:t>
            </a:r>
            <a:r>
              <a:rPr lang="en-US" sz="4000" baseline="-25000" smtClean="0"/>
              <a:t>2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752600"/>
            <a:ext cx="4343400" cy="38481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For hydrogen, H</a:t>
            </a:r>
            <a:r>
              <a:rPr lang="en-US" sz="2800" baseline="-25000" dirty="0" smtClean="0">
                <a:solidFill>
                  <a:schemeClr val="tx1"/>
                </a:solidFill>
              </a:rPr>
              <a:t>2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Electron configuration:</a:t>
            </a:r>
          </a:p>
          <a:p>
            <a:pPr marL="0" indent="0"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rgbClr val="003296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sym typeface="Symbol"/>
              </a:rPr>
              <a:t></a:t>
            </a:r>
            <a:r>
              <a:rPr lang="en-US" sz="2800" baseline="-25000" dirty="0" smtClean="0">
                <a:solidFill>
                  <a:schemeClr val="tx1"/>
                </a:solidFill>
                <a:sym typeface="Symbol"/>
              </a:rPr>
              <a:t>1s</a:t>
            </a:r>
            <a:r>
              <a:rPr lang="en-US" sz="2800" dirty="0" smtClean="0">
                <a:solidFill>
                  <a:schemeClr val="tx1"/>
                </a:solidFill>
                <a:sym typeface="Symbol"/>
              </a:rPr>
              <a:t>)</a:t>
            </a:r>
            <a:r>
              <a:rPr lang="en-US" sz="2800" baseline="30000" dirty="0" smtClean="0">
                <a:solidFill>
                  <a:schemeClr val="tx1"/>
                </a:solidFill>
                <a:sym typeface="Symbol"/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With two electrons in the bonding MO and none in the </a:t>
            </a:r>
            <a:r>
              <a:rPr lang="en-US" sz="2800" dirty="0" err="1" smtClean="0">
                <a:solidFill>
                  <a:schemeClr val="tx1"/>
                </a:solidFill>
              </a:rPr>
              <a:t>antibonding</a:t>
            </a:r>
            <a:r>
              <a:rPr lang="en-US" sz="2800" dirty="0" smtClean="0">
                <a:solidFill>
                  <a:schemeClr val="tx1"/>
                </a:solidFill>
              </a:rPr>
              <a:t> MO, the bond order is </a:t>
            </a:r>
          </a:p>
        </p:txBody>
      </p:sp>
      <p:grpSp>
        <p:nvGrpSpPr>
          <p:cNvPr id="57348" name="Group 11"/>
          <p:cNvGrpSpPr>
            <a:grpSpLocks/>
          </p:cNvGrpSpPr>
          <p:nvPr/>
        </p:nvGrpSpPr>
        <p:grpSpPr bwMode="auto">
          <a:xfrm>
            <a:off x="5486400" y="5314950"/>
            <a:ext cx="2393950" cy="946150"/>
            <a:chOff x="3456" y="2736"/>
            <a:chExt cx="1508" cy="596"/>
          </a:xfrm>
        </p:grpSpPr>
        <p:grpSp>
          <p:nvGrpSpPr>
            <p:cNvPr id="59399" name="Group 10"/>
            <p:cNvGrpSpPr>
              <a:grpSpLocks/>
            </p:cNvGrpSpPr>
            <p:nvPr/>
          </p:nvGrpSpPr>
          <p:grpSpPr bwMode="auto">
            <a:xfrm>
              <a:off x="3456" y="2736"/>
              <a:ext cx="288" cy="596"/>
              <a:chOff x="3456" y="2736"/>
              <a:chExt cx="288" cy="596"/>
            </a:xfrm>
          </p:grpSpPr>
          <p:sp>
            <p:nvSpPr>
              <p:cNvPr id="59401" name="Rectangle 5"/>
              <p:cNvSpPr>
                <a:spLocks noChangeArrowheads="1"/>
              </p:cNvSpPr>
              <p:nvPr/>
            </p:nvSpPr>
            <p:spPr bwMode="auto">
              <a:xfrm>
                <a:off x="3485" y="2736"/>
                <a:ext cx="241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/>
                  <a:t>1</a:t>
                </a:r>
              </a:p>
              <a:p>
                <a:pPr algn="ctr"/>
                <a:r>
                  <a:rPr lang="en-US" sz="2800"/>
                  <a:t>2</a:t>
                </a:r>
              </a:p>
            </p:txBody>
          </p:sp>
          <p:sp>
            <p:nvSpPr>
              <p:cNvPr id="59402" name="Line 6"/>
              <p:cNvSpPr>
                <a:spLocks noChangeShapeType="1"/>
              </p:cNvSpPr>
              <p:nvPr/>
            </p:nvSpPr>
            <p:spPr bwMode="auto">
              <a:xfrm>
                <a:off x="3456" y="3041"/>
                <a:ext cx="2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00" name="Rectangle 8"/>
            <p:cNvSpPr>
              <a:spLocks noChangeArrowheads="1"/>
            </p:cNvSpPr>
            <p:nvPr/>
          </p:nvSpPr>
          <p:spPr bwMode="auto">
            <a:xfrm>
              <a:off x="3832" y="2871"/>
              <a:ext cx="11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(2 </a:t>
              </a:r>
              <a:r>
                <a:rPr lang="en-US" sz="2800">
                  <a:cs typeface="Arial" charset="0"/>
                </a:rPr>
                <a:t>−</a:t>
              </a:r>
              <a:r>
                <a:rPr lang="en-US" sz="2800"/>
                <a:t> 0) = 1</a:t>
              </a:r>
            </a:p>
          </p:txBody>
        </p:sp>
      </p:grpSp>
      <p:pic>
        <p:nvPicPr>
          <p:cNvPr id="59397" name="Picture 14" descr="09_33_Figure_L"/>
          <p:cNvPicPr>
            <a:picLocks noChangeAspect="1" noChangeArrowheads="1"/>
          </p:cNvPicPr>
          <p:nvPr/>
        </p:nvPicPr>
        <p:blipFill>
          <a:blip r:embed="rId3" cstate="print"/>
          <a:srcRect r="56250"/>
          <a:stretch>
            <a:fillRect/>
          </a:stretch>
        </p:blipFill>
        <p:spPr bwMode="auto">
          <a:xfrm>
            <a:off x="304800" y="1981200"/>
            <a:ext cx="37338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5529263"/>
            <a:ext cx="2743200" cy="8937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smtClean="0">
                <a:solidFill>
                  <a:schemeClr val="tx1"/>
                </a:solidFill>
              </a:rPr>
              <a:t>Molecular orbital diagram</a:t>
            </a:r>
          </a:p>
          <a:p>
            <a:pPr marL="0" indent="0">
              <a:buFontTx/>
              <a:buNone/>
            </a:pPr>
            <a:r>
              <a:rPr lang="en-US" sz="1600" smtClean="0">
                <a:solidFill>
                  <a:schemeClr val="tx1"/>
                </a:solidFill>
              </a:rPr>
              <a:t>                   or</a:t>
            </a:r>
          </a:p>
          <a:p>
            <a:pPr marL="0" indent="0">
              <a:buFontTx/>
              <a:buNone/>
            </a:pPr>
            <a:r>
              <a:rPr lang="en-US" sz="1600" smtClean="0">
                <a:solidFill>
                  <a:schemeClr val="tx1"/>
                </a:solidFill>
              </a:rPr>
              <a:t>  Energy-level diagram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MO Diagram, </a:t>
            </a:r>
            <a:r>
              <a:rPr lang="en-US" sz="4000" smtClean="0"/>
              <a:t>Electron Configuration,</a:t>
            </a:r>
            <a:r>
              <a:rPr lang="en-US" sz="4200" smtClean="0"/>
              <a:t> and Bond Order for He</a:t>
            </a:r>
            <a:r>
              <a:rPr lang="en-US" sz="4200" baseline="-25000" smtClean="0"/>
              <a:t>2</a:t>
            </a:r>
            <a:endParaRPr lang="en-US" sz="420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0875" y="3209925"/>
            <a:ext cx="3810000" cy="1447800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The bond order would be</a:t>
            </a:r>
          </a:p>
        </p:txBody>
      </p:sp>
      <p:grpSp>
        <p:nvGrpSpPr>
          <p:cNvPr id="60420" name="Group 12"/>
          <p:cNvGrpSpPr>
            <a:grpSpLocks/>
          </p:cNvGrpSpPr>
          <p:nvPr/>
        </p:nvGrpSpPr>
        <p:grpSpPr bwMode="auto">
          <a:xfrm>
            <a:off x="1260475" y="4184650"/>
            <a:ext cx="2393950" cy="946150"/>
            <a:chOff x="816" y="2064"/>
            <a:chExt cx="1508" cy="596"/>
          </a:xfrm>
        </p:grpSpPr>
        <p:sp>
          <p:nvSpPr>
            <p:cNvPr id="60425" name="Rectangle 8"/>
            <p:cNvSpPr>
              <a:spLocks noChangeArrowheads="1"/>
            </p:cNvSpPr>
            <p:nvPr/>
          </p:nvSpPr>
          <p:spPr bwMode="auto">
            <a:xfrm>
              <a:off x="845" y="2064"/>
              <a:ext cx="241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/>
                <a:t>1</a:t>
              </a:r>
            </a:p>
            <a:p>
              <a:pPr algn="ctr"/>
              <a:r>
                <a:rPr lang="en-US" sz="2800"/>
                <a:t>2</a:t>
              </a:r>
            </a:p>
          </p:txBody>
        </p:sp>
        <p:sp>
          <p:nvSpPr>
            <p:cNvPr id="60426" name="Line 9"/>
            <p:cNvSpPr>
              <a:spLocks noChangeShapeType="1"/>
            </p:cNvSpPr>
            <p:nvPr/>
          </p:nvSpPr>
          <p:spPr bwMode="auto">
            <a:xfrm>
              <a:off x="816" y="2369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7" name="Rectangle 10"/>
            <p:cNvSpPr>
              <a:spLocks noChangeArrowheads="1"/>
            </p:cNvSpPr>
            <p:nvPr/>
          </p:nvSpPr>
          <p:spPr bwMode="auto">
            <a:xfrm>
              <a:off x="1192" y="2199"/>
              <a:ext cx="11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(2 </a:t>
              </a:r>
              <a:r>
                <a:rPr lang="en-US" sz="2800">
                  <a:cs typeface="Arial" charset="0"/>
                </a:rPr>
                <a:t>−</a:t>
              </a:r>
              <a:r>
                <a:rPr lang="en-US" sz="2800"/>
                <a:t> 2) = 0</a:t>
              </a:r>
            </a:p>
          </p:txBody>
        </p:sp>
      </p:grp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76275" y="5275263"/>
            <a:ext cx="38957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>
              <a:buFontTx/>
              <a:buChar char="•"/>
            </a:pPr>
            <a:r>
              <a:rPr lang="en-US" sz="2800"/>
              <a:t>Therefore, He</a:t>
            </a:r>
            <a:r>
              <a:rPr lang="en-US" sz="2800" baseline="-25000"/>
              <a:t>2</a:t>
            </a:r>
            <a:r>
              <a:rPr lang="en-US" sz="2800"/>
              <a:t> does not exist.</a:t>
            </a:r>
          </a:p>
        </p:txBody>
      </p:sp>
      <p:pic>
        <p:nvPicPr>
          <p:cNvPr id="60422" name="Picture 16" descr="09_33_Figure_L"/>
          <p:cNvPicPr>
            <a:picLocks noChangeAspect="1" noChangeArrowheads="1"/>
          </p:cNvPicPr>
          <p:nvPr/>
        </p:nvPicPr>
        <p:blipFill>
          <a:blip r:embed="rId3" cstate="print"/>
          <a:srcRect l="55357"/>
          <a:stretch>
            <a:fillRect/>
          </a:stretch>
        </p:blipFill>
        <p:spPr bwMode="auto">
          <a:xfrm>
            <a:off x="4876800" y="1706563"/>
            <a:ext cx="38100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50875" y="1600200"/>
            <a:ext cx="40735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C82E3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C82E3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82E3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82E3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82E32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In the case of He</a:t>
            </a:r>
            <a:r>
              <a:rPr lang="en-US" sz="2800" baseline="-25000" dirty="0" smtClean="0">
                <a:solidFill>
                  <a:schemeClr val="tx1"/>
                </a:solidFill>
              </a:rPr>
              <a:t>2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Electron configuration:</a:t>
            </a:r>
          </a:p>
          <a:p>
            <a:pPr marL="0" indent="0"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 	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sym typeface="Symbol"/>
              </a:rPr>
              <a:t></a:t>
            </a:r>
            <a:r>
              <a:rPr lang="en-US" sz="2800" baseline="-25000" dirty="0" smtClean="0">
                <a:solidFill>
                  <a:schemeClr val="tx1"/>
                </a:solidFill>
                <a:sym typeface="Symbol"/>
              </a:rPr>
              <a:t>2s</a:t>
            </a:r>
            <a:r>
              <a:rPr lang="en-US" sz="2800" dirty="0" smtClean="0">
                <a:solidFill>
                  <a:schemeClr val="tx1"/>
                </a:solidFill>
                <a:sym typeface="Symbol"/>
              </a:rPr>
              <a:t>)</a:t>
            </a:r>
            <a:r>
              <a:rPr lang="en-US" sz="2800" baseline="30000" dirty="0" smtClean="0">
                <a:solidFill>
                  <a:schemeClr val="tx1"/>
                </a:solidFill>
                <a:sym typeface="Symbol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sym typeface="Symbol"/>
              </a:rPr>
              <a:t>(*</a:t>
            </a:r>
            <a:r>
              <a:rPr lang="en-US" sz="2800" baseline="-25000" dirty="0" smtClean="0">
                <a:solidFill>
                  <a:schemeClr val="tx1"/>
                </a:solidFill>
                <a:sym typeface="Symbol"/>
              </a:rPr>
              <a:t>2s </a:t>
            </a:r>
            <a:r>
              <a:rPr lang="en-US" sz="2800" dirty="0" smtClean="0">
                <a:solidFill>
                  <a:schemeClr val="tx1"/>
                </a:solidFill>
                <a:sym typeface="Symbol"/>
              </a:rPr>
              <a:t>)</a:t>
            </a:r>
            <a:r>
              <a:rPr lang="en-US" sz="2800" baseline="30000" dirty="0" smtClean="0">
                <a:solidFill>
                  <a:schemeClr val="tx1"/>
                </a:solidFill>
                <a:sym typeface="Symbol"/>
              </a:rPr>
              <a:t>2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60424" name="Rectangle 4"/>
          <p:cNvSpPr txBox="1">
            <a:spLocks noChangeArrowheads="1"/>
          </p:cNvSpPr>
          <p:nvPr/>
        </p:nvSpPr>
        <p:spPr bwMode="auto">
          <a:xfrm>
            <a:off x="5791200" y="5283200"/>
            <a:ext cx="30099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600"/>
              <a:t>Molecular orbital diagram</a:t>
            </a:r>
          </a:p>
          <a:p>
            <a:pPr>
              <a:spcBef>
                <a:spcPct val="20000"/>
              </a:spcBef>
            </a:pPr>
            <a:r>
              <a:rPr lang="en-US" sz="1600"/>
              <a:t>                   or</a:t>
            </a:r>
          </a:p>
          <a:p>
            <a:pPr>
              <a:spcBef>
                <a:spcPct val="20000"/>
              </a:spcBef>
            </a:pPr>
            <a:r>
              <a:rPr lang="en-US" sz="1600"/>
              <a:t>  Energy-level diagram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mtClean="0"/>
              <a:t>MO Diagram, </a:t>
            </a:r>
            <a:r>
              <a:rPr lang="en-US" sz="4000" smtClean="0"/>
              <a:t>Electron Configuration,</a:t>
            </a:r>
            <a:r>
              <a:rPr lang="en-US" sz="4200" smtClean="0"/>
              <a:t> and Bond Order for Li</a:t>
            </a:r>
            <a:r>
              <a:rPr lang="en-US" sz="4200" baseline="-25000" smtClean="0"/>
              <a:t>2</a:t>
            </a:r>
            <a:endParaRPr lang="en-US" sz="420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1988" y="1593850"/>
            <a:ext cx="3581400" cy="1066800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For Li</a:t>
            </a:r>
            <a:r>
              <a:rPr lang="en-US" sz="2800" baseline="-25000" smtClean="0">
                <a:solidFill>
                  <a:schemeClr val="tx1"/>
                </a:solidFill>
              </a:rPr>
              <a:t>2</a:t>
            </a:r>
            <a:r>
              <a:rPr lang="en-US" sz="2800" smtClean="0">
                <a:solidFill>
                  <a:schemeClr val="tx1"/>
                </a:solidFill>
              </a:rPr>
              <a:t>, the bond order would be</a:t>
            </a:r>
          </a:p>
        </p:txBody>
      </p:sp>
      <p:grpSp>
        <p:nvGrpSpPr>
          <p:cNvPr id="61444" name="Group 12"/>
          <p:cNvGrpSpPr>
            <a:grpSpLocks/>
          </p:cNvGrpSpPr>
          <p:nvPr/>
        </p:nvGrpSpPr>
        <p:grpSpPr bwMode="auto">
          <a:xfrm>
            <a:off x="1295400" y="2667000"/>
            <a:ext cx="2439988" cy="946150"/>
            <a:chOff x="816" y="2064"/>
            <a:chExt cx="1537" cy="596"/>
          </a:xfrm>
        </p:grpSpPr>
        <p:sp>
          <p:nvSpPr>
            <p:cNvPr id="61454" name="Rectangle 8"/>
            <p:cNvSpPr>
              <a:spLocks noChangeArrowheads="1"/>
            </p:cNvSpPr>
            <p:nvPr/>
          </p:nvSpPr>
          <p:spPr bwMode="auto">
            <a:xfrm>
              <a:off x="845" y="2064"/>
              <a:ext cx="241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/>
                <a:t>1</a:t>
              </a:r>
            </a:p>
            <a:p>
              <a:pPr algn="ctr"/>
              <a:r>
                <a:rPr lang="en-US" sz="2800"/>
                <a:t>2</a:t>
              </a:r>
            </a:p>
          </p:txBody>
        </p:sp>
        <p:sp>
          <p:nvSpPr>
            <p:cNvPr id="61455" name="Line 9"/>
            <p:cNvSpPr>
              <a:spLocks noChangeShapeType="1"/>
            </p:cNvSpPr>
            <p:nvPr/>
          </p:nvSpPr>
          <p:spPr bwMode="auto">
            <a:xfrm>
              <a:off x="816" y="2369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6" name="Rectangle 10"/>
            <p:cNvSpPr>
              <a:spLocks noChangeArrowheads="1"/>
            </p:cNvSpPr>
            <p:nvPr/>
          </p:nvSpPr>
          <p:spPr bwMode="auto">
            <a:xfrm>
              <a:off x="1192" y="2199"/>
              <a:ext cx="116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(4 </a:t>
              </a:r>
              <a:r>
                <a:rPr lang="en-US" sz="2800">
                  <a:cs typeface="Arial" charset="0"/>
                </a:rPr>
                <a:t>−</a:t>
              </a:r>
              <a:r>
                <a:rPr lang="en-US" sz="2800"/>
                <a:t> 2) = 1</a:t>
              </a:r>
            </a:p>
          </p:txBody>
        </p:sp>
      </p:grp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85800" y="3621088"/>
            <a:ext cx="3657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/>
              <a:t>For Be</a:t>
            </a:r>
            <a:r>
              <a:rPr lang="en-US" sz="2800" baseline="-25000"/>
              <a:t>2</a:t>
            </a:r>
            <a:r>
              <a:rPr lang="en-US" sz="2800"/>
              <a:t> the bond order would be</a:t>
            </a:r>
          </a:p>
        </p:txBody>
      </p:sp>
      <p:sp>
        <p:nvSpPr>
          <p:cNvPr id="61446" name="Rectangle 10"/>
          <p:cNvSpPr>
            <a:spLocks noChangeArrowheads="1"/>
          </p:cNvSpPr>
          <p:nvPr/>
        </p:nvSpPr>
        <p:spPr bwMode="auto">
          <a:xfrm>
            <a:off x="4918075" y="1414463"/>
            <a:ext cx="3540125" cy="914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9402" name="Group 12"/>
          <p:cNvGrpSpPr>
            <a:grpSpLocks/>
          </p:cNvGrpSpPr>
          <p:nvPr/>
        </p:nvGrpSpPr>
        <p:grpSpPr bwMode="auto">
          <a:xfrm>
            <a:off x="1295400" y="4648200"/>
            <a:ext cx="2439988" cy="946150"/>
            <a:chOff x="816" y="2064"/>
            <a:chExt cx="1537" cy="596"/>
          </a:xfrm>
        </p:grpSpPr>
        <p:sp>
          <p:nvSpPr>
            <p:cNvPr id="61451" name="Rectangle 8"/>
            <p:cNvSpPr>
              <a:spLocks noChangeArrowheads="1"/>
            </p:cNvSpPr>
            <p:nvPr/>
          </p:nvSpPr>
          <p:spPr bwMode="auto">
            <a:xfrm>
              <a:off x="845" y="2064"/>
              <a:ext cx="241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/>
                <a:t>1</a:t>
              </a:r>
            </a:p>
            <a:p>
              <a:pPr algn="ctr"/>
              <a:r>
                <a:rPr lang="en-US" sz="2800"/>
                <a:t>2</a:t>
              </a:r>
            </a:p>
          </p:txBody>
        </p:sp>
        <p:sp>
          <p:nvSpPr>
            <p:cNvPr id="61452" name="Line 9"/>
            <p:cNvSpPr>
              <a:spLocks noChangeShapeType="1"/>
            </p:cNvSpPr>
            <p:nvPr/>
          </p:nvSpPr>
          <p:spPr bwMode="auto">
            <a:xfrm>
              <a:off x="816" y="2369"/>
              <a:ext cx="28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3" name="Rectangle 10"/>
            <p:cNvSpPr>
              <a:spLocks noChangeArrowheads="1"/>
            </p:cNvSpPr>
            <p:nvPr/>
          </p:nvSpPr>
          <p:spPr bwMode="auto">
            <a:xfrm>
              <a:off x="1192" y="2199"/>
              <a:ext cx="116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(4 </a:t>
              </a:r>
              <a:r>
                <a:rPr lang="en-US" sz="2800">
                  <a:cs typeface="Arial" charset="0"/>
                </a:rPr>
                <a:t>−</a:t>
              </a:r>
              <a:r>
                <a:rPr lang="en-US" sz="2800"/>
                <a:t> 4) = 0</a:t>
              </a:r>
            </a:p>
          </p:txBody>
        </p:sp>
      </p:grp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1066800" y="57912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So Be</a:t>
            </a:r>
            <a:r>
              <a:rPr lang="en-US" sz="2800" baseline="-25000"/>
              <a:t>2</a:t>
            </a:r>
            <a:r>
              <a:rPr lang="en-US" sz="2800"/>
              <a:t> does not exist.</a:t>
            </a:r>
          </a:p>
        </p:txBody>
      </p:sp>
      <p:pic>
        <p:nvPicPr>
          <p:cNvPr id="61449" name="Picture 18" descr="D:\Chapter_09\B_Images\Labeled\09_35_Figur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0" y="1828800"/>
            <a:ext cx="39814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0" name="Rectangle 4"/>
          <p:cNvSpPr txBox="1">
            <a:spLocks noChangeArrowheads="1"/>
          </p:cNvSpPr>
          <p:nvPr/>
        </p:nvSpPr>
        <p:spPr bwMode="auto">
          <a:xfrm>
            <a:off x="5715000" y="5218113"/>
            <a:ext cx="2493963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600"/>
              <a:t>Molecular orbital diagram</a:t>
            </a:r>
          </a:p>
          <a:p>
            <a:pPr>
              <a:spcBef>
                <a:spcPct val="20000"/>
              </a:spcBef>
            </a:pPr>
            <a:r>
              <a:rPr lang="en-US" sz="1600"/>
              <a:t>                   or</a:t>
            </a:r>
          </a:p>
          <a:p>
            <a:pPr>
              <a:spcBef>
                <a:spcPct val="20000"/>
              </a:spcBef>
            </a:pPr>
            <a:r>
              <a:rPr lang="en-US" sz="1600"/>
              <a:t>  Energy-level diagram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5181600"/>
            <a:ext cx="4572000" cy="1143000"/>
          </a:xfrm>
        </p:spPr>
        <p:txBody>
          <a:bodyPr/>
          <a:lstStyle/>
          <a:p>
            <a:pPr eaLnBrk="1" hangingPunct="1"/>
            <a:r>
              <a:rPr lang="en-US" smtClean="0"/>
              <a:t>Electron-Domain Geometries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828800"/>
            <a:ext cx="2590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	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7172" name="Picture 5" descr="09_05-04UNT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3703"/>
          <a:stretch>
            <a:fillRect/>
          </a:stretch>
        </p:blipFill>
        <p:spPr>
          <a:xfrm>
            <a:off x="228600" y="685800"/>
            <a:ext cx="4270375" cy="5791200"/>
          </a:xfrm>
        </p:spPr>
      </p:pic>
      <p:pic>
        <p:nvPicPr>
          <p:cNvPr id="7173" name="Picture 6" descr="09_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762000"/>
            <a:ext cx="18224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5105400" y="4419600"/>
            <a:ext cx="2286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 Theory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343400" cy="4343400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For atoms with both </a:t>
            </a:r>
            <a:r>
              <a:rPr lang="en-US" sz="2800" i="1" smtClean="0">
                <a:solidFill>
                  <a:schemeClr val="tx1"/>
                </a:solidFill>
              </a:rPr>
              <a:t>s</a:t>
            </a:r>
            <a:r>
              <a:rPr lang="en-US" sz="2800" smtClean="0">
                <a:solidFill>
                  <a:schemeClr val="tx1"/>
                </a:solidFill>
              </a:rPr>
              <a:t> and </a:t>
            </a:r>
            <a:r>
              <a:rPr lang="en-US" sz="2800" i="1" smtClean="0">
                <a:solidFill>
                  <a:schemeClr val="tx1"/>
                </a:solidFill>
              </a:rPr>
              <a:t>p</a:t>
            </a:r>
            <a:r>
              <a:rPr lang="en-US" sz="2800" smtClean="0">
                <a:solidFill>
                  <a:schemeClr val="tx1"/>
                </a:solidFill>
              </a:rPr>
              <a:t> orbitals, there are two types of interactions:</a:t>
            </a:r>
          </a:p>
          <a:p>
            <a:pPr lvl="1"/>
            <a:r>
              <a:rPr lang="en-US" sz="2400" smtClean="0">
                <a:solidFill>
                  <a:schemeClr val="tx1"/>
                </a:solidFill>
              </a:rPr>
              <a:t>The </a:t>
            </a:r>
            <a:r>
              <a:rPr lang="en-US" sz="2400" i="1" smtClean="0">
                <a:solidFill>
                  <a:schemeClr val="tx1"/>
                </a:solidFill>
              </a:rPr>
              <a:t>s</a:t>
            </a:r>
            <a:r>
              <a:rPr lang="en-US" sz="2400" smtClean="0">
                <a:solidFill>
                  <a:schemeClr val="tx1"/>
                </a:solidFill>
              </a:rPr>
              <a:t> and the </a:t>
            </a:r>
            <a:r>
              <a:rPr lang="en-US" sz="2400" i="1" smtClean="0">
                <a:solidFill>
                  <a:schemeClr val="tx1"/>
                </a:solidFill>
              </a:rPr>
              <a:t>p</a:t>
            </a:r>
            <a:r>
              <a:rPr lang="en-US" sz="2400" smtClean="0">
                <a:solidFill>
                  <a:schemeClr val="tx1"/>
                </a:solidFill>
              </a:rPr>
              <a:t> orbitals that face each other overlap in </a:t>
            </a:r>
            <a:r>
              <a:rPr lang="en-US" sz="240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</a:t>
            </a:r>
            <a:r>
              <a:rPr lang="en-US" sz="2400" smtClean="0">
                <a:solidFill>
                  <a:schemeClr val="tx1"/>
                </a:solidFill>
              </a:rPr>
              <a:t> fashion.</a:t>
            </a:r>
          </a:p>
          <a:p>
            <a:pPr lvl="1"/>
            <a:r>
              <a:rPr lang="en-US" sz="2400" smtClean="0">
                <a:solidFill>
                  <a:schemeClr val="tx1"/>
                </a:solidFill>
              </a:rPr>
              <a:t>The other two sets of </a:t>
            </a:r>
            <a:r>
              <a:rPr lang="en-US" sz="2400" i="1" smtClean="0">
                <a:solidFill>
                  <a:schemeClr val="tx1"/>
                </a:solidFill>
              </a:rPr>
              <a:t>p</a:t>
            </a:r>
            <a:r>
              <a:rPr lang="en-US" sz="2400" smtClean="0">
                <a:solidFill>
                  <a:schemeClr val="tx1"/>
                </a:solidFill>
              </a:rPr>
              <a:t> orbitals overlap in </a:t>
            </a:r>
            <a:r>
              <a:rPr lang="en-US" sz="240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en-US" sz="2400" smtClean="0">
                <a:solidFill>
                  <a:schemeClr val="tx1"/>
                </a:solidFill>
              </a:rPr>
              <a:t> fashion.</a:t>
            </a:r>
          </a:p>
        </p:txBody>
      </p:sp>
      <p:pic>
        <p:nvPicPr>
          <p:cNvPr id="62468" name="Picture 8" descr="09_36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37211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144000" cy="1143000"/>
          </a:xfrm>
        </p:spPr>
        <p:txBody>
          <a:bodyPr/>
          <a:lstStyle/>
          <a:p>
            <a:r>
              <a:rPr lang="en-US" smtClean="0"/>
              <a:t>MO Diagram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419600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The resulting MO diagram looks like this.</a:t>
            </a:r>
          </a:p>
          <a:p>
            <a:r>
              <a:rPr lang="en-US" sz="2800" smtClean="0">
                <a:solidFill>
                  <a:schemeClr val="tx1"/>
                </a:solidFill>
              </a:rPr>
              <a:t>There are both </a:t>
            </a:r>
            <a:r>
              <a:rPr lang="en-US" sz="280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800" smtClean="0">
                <a:solidFill>
                  <a:schemeClr val="tx1"/>
                </a:solidFill>
              </a:rPr>
              <a:t> and </a:t>
            </a:r>
            <a:r>
              <a:rPr lang="en-US" sz="280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2800" smtClean="0">
                <a:solidFill>
                  <a:schemeClr val="tx1"/>
                </a:solidFill>
              </a:rPr>
              <a:t> bonding molecular orbitals and </a:t>
            </a:r>
            <a:r>
              <a:rPr lang="en-US" sz="280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sz="2800" smtClean="0">
                <a:solidFill>
                  <a:schemeClr val="tx1"/>
                </a:solidFill>
              </a:rPr>
              <a:t>* and </a:t>
            </a:r>
            <a:r>
              <a:rPr lang="en-US" sz="280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en-US" sz="2800" smtClean="0">
                <a:solidFill>
                  <a:schemeClr val="tx1"/>
                </a:solidFill>
              </a:rPr>
              <a:t>* antibonding molecular orbitals.</a:t>
            </a:r>
          </a:p>
        </p:txBody>
      </p:sp>
      <p:pic>
        <p:nvPicPr>
          <p:cNvPr id="63492" name="Picture 8" descr="09_41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6563"/>
            <a:ext cx="4264025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 Theory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91000"/>
            <a:ext cx="7772400" cy="2514600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The smaller </a:t>
            </a:r>
            <a:r>
              <a:rPr lang="en-US" sz="2800" i="1" smtClean="0">
                <a:solidFill>
                  <a:schemeClr val="tx1"/>
                </a:solidFill>
              </a:rPr>
              <a:t>p</a:t>
            </a:r>
            <a:r>
              <a:rPr lang="en-US" sz="2800" smtClean="0">
                <a:solidFill>
                  <a:schemeClr val="tx1"/>
                </a:solidFill>
              </a:rPr>
              <a:t>-block elements in the second period have a sizable interaction between the </a:t>
            </a:r>
            <a:r>
              <a:rPr lang="en-US" sz="2800" i="1" smtClean="0">
                <a:solidFill>
                  <a:schemeClr val="tx1"/>
                </a:solidFill>
              </a:rPr>
              <a:t>s</a:t>
            </a:r>
            <a:r>
              <a:rPr lang="en-US" sz="2800" smtClean="0">
                <a:solidFill>
                  <a:schemeClr val="tx1"/>
                </a:solidFill>
              </a:rPr>
              <a:t> and </a:t>
            </a:r>
            <a:r>
              <a:rPr lang="en-US" sz="2800" i="1" smtClean="0">
                <a:solidFill>
                  <a:schemeClr val="tx1"/>
                </a:solidFill>
              </a:rPr>
              <a:t>p</a:t>
            </a:r>
            <a:r>
              <a:rPr lang="en-US" sz="2800" smtClean="0">
                <a:solidFill>
                  <a:schemeClr val="tx1"/>
                </a:solidFill>
              </a:rPr>
              <a:t> orbitals.</a:t>
            </a:r>
          </a:p>
          <a:p>
            <a:r>
              <a:rPr lang="en-US" sz="2800" smtClean="0">
                <a:solidFill>
                  <a:schemeClr val="tx1"/>
                </a:solidFill>
              </a:rPr>
              <a:t>This flips the order of the </a:t>
            </a:r>
            <a:r>
              <a:rPr lang="en-US" sz="280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</a:t>
            </a:r>
            <a:r>
              <a:rPr lang="en-US" sz="2800" smtClean="0">
                <a:solidFill>
                  <a:schemeClr val="tx1"/>
                </a:solidFill>
              </a:rPr>
              <a:t> and </a:t>
            </a:r>
            <a:r>
              <a:rPr lang="en-US" sz="280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</a:t>
            </a:r>
            <a:r>
              <a:rPr lang="en-US" sz="2800" smtClean="0">
                <a:solidFill>
                  <a:schemeClr val="tx1"/>
                </a:solidFill>
              </a:rPr>
              <a:t> molecular orbitals in these elements.</a:t>
            </a:r>
          </a:p>
        </p:txBody>
      </p:sp>
      <p:pic>
        <p:nvPicPr>
          <p:cNvPr id="64516" name="Picture 12" descr="09_42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1219200"/>
            <a:ext cx="66294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Second-Row MO Diagrams</a:t>
            </a:r>
          </a:p>
        </p:txBody>
      </p:sp>
      <p:pic>
        <p:nvPicPr>
          <p:cNvPr id="65539" name="Picture 10" descr="09_43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11288"/>
            <a:ext cx="8534400" cy="43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Magnetic Properties</a:t>
            </a:r>
          </a:p>
        </p:txBody>
      </p:sp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457200" y="1447800"/>
            <a:ext cx="8458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/>
              <a:t>Substance with no unpaired electrons are weakly repelled by a magnetic field.  This property is called </a:t>
            </a:r>
            <a:r>
              <a:rPr lang="en-US">
                <a:solidFill>
                  <a:srgbClr val="C00000"/>
                </a:solidFill>
              </a:rPr>
              <a:t>dimagnetism</a:t>
            </a:r>
            <a:r>
              <a:rPr lang="en-US"/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/>
              <a:t>Substance with unpaired electrons are attracted to a magnetic field.  This magnetic behavior is called </a:t>
            </a:r>
            <a:r>
              <a:rPr lang="en-US">
                <a:solidFill>
                  <a:srgbClr val="C00000"/>
                </a:solidFill>
              </a:rPr>
              <a:t>paramagnetism</a:t>
            </a:r>
            <a:r>
              <a:rPr lang="en-US"/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/>
              <a:t>Determining magnetic properties of a sample:</a:t>
            </a:r>
          </a:p>
        </p:txBody>
      </p:sp>
      <p:pic>
        <p:nvPicPr>
          <p:cNvPr id="66564" name="Picture 1" descr="D:\Chapter_09\B_Images\Labeled\09_44_Figure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22700"/>
            <a:ext cx="60960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417513" y="457200"/>
            <a:ext cx="79644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Example</a:t>
            </a:r>
          </a:p>
          <a:p>
            <a:r>
              <a:rPr lang="en-US"/>
              <a:t>Consider the O</a:t>
            </a:r>
            <a:r>
              <a:rPr lang="en-US" baseline="-25000"/>
              <a:t>2</a:t>
            </a:r>
            <a:r>
              <a:rPr lang="en-US" baseline="30000"/>
              <a:t>+</a:t>
            </a:r>
            <a:r>
              <a:rPr lang="en-US"/>
              <a:t> ion. (a) Draw its MO diagram.  (b) Draw electron configuration of the ion in terms of its MOs.            (c) Predict number of unpaired electrons and magnetic property.</a:t>
            </a:r>
            <a:r>
              <a:rPr lang="en-US" b="1">
                <a:solidFill>
                  <a:srgbClr val="003296"/>
                </a:solidFill>
              </a:rPr>
              <a:t>  </a:t>
            </a:r>
            <a:r>
              <a:rPr lang="en-US"/>
              <a:t>(d) Predict bond order and bond length.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81000" y="2514600"/>
            <a:ext cx="4800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defRPr/>
            </a:pPr>
            <a:r>
              <a:rPr lang="en-US" b="1" dirty="0" smtClean="0">
                <a:solidFill>
                  <a:srgbClr val="003296"/>
                </a:solidFill>
              </a:rPr>
              <a:t>Solution</a:t>
            </a:r>
          </a:p>
          <a:p>
            <a:pPr marL="457200" indent="-457200">
              <a:buFontTx/>
              <a:buAutoNum type="alphaLcParenBoth"/>
              <a:defRPr/>
            </a:pPr>
            <a:r>
              <a:rPr lang="en-US" dirty="0" smtClean="0">
                <a:solidFill>
                  <a:srgbClr val="003296"/>
                </a:solidFill>
              </a:rPr>
              <a:t>O</a:t>
            </a:r>
            <a:r>
              <a:rPr lang="en-US" baseline="-25000" dirty="0" smtClean="0">
                <a:solidFill>
                  <a:srgbClr val="003296"/>
                </a:solidFill>
              </a:rPr>
              <a:t>2</a:t>
            </a:r>
            <a:r>
              <a:rPr lang="en-US" baseline="30000" dirty="0" smtClean="0">
                <a:solidFill>
                  <a:srgbClr val="003296"/>
                </a:solidFill>
              </a:rPr>
              <a:t>+</a:t>
            </a:r>
            <a:r>
              <a:rPr lang="en-US" dirty="0" smtClean="0">
                <a:solidFill>
                  <a:srgbClr val="003296"/>
                </a:solidFill>
              </a:rPr>
              <a:t> ion has 11 valence electrons.</a:t>
            </a:r>
          </a:p>
          <a:p>
            <a:pPr marL="457200" indent="-457200">
              <a:buFontTx/>
              <a:buAutoNum type="alphaLcParenBoth"/>
              <a:defRPr/>
            </a:pPr>
            <a:r>
              <a:rPr lang="en-US" dirty="0" smtClean="0">
                <a:solidFill>
                  <a:srgbClr val="003296"/>
                </a:solidFill>
              </a:rPr>
              <a:t>(</a:t>
            </a:r>
            <a:r>
              <a:rPr lang="en-US" dirty="0" smtClean="0">
                <a:solidFill>
                  <a:srgbClr val="003296"/>
                </a:solidFill>
                <a:sym typeface="Symbol"/>
              </a:rPr>
              <a:t></a:t>
            </a:r>
            <a:r>
              <a:rPr lang="en-US" baseline="-25000" dirty="0" smtClean="0">
                <a:solidFill>
                  <a:srgbClr val="003296"/>
                </a:solidFill>
                <a:sym typeface="Symbol"/>
              </a:rPr>
              <a:t>2s</a:t>
            </a:r>
            <a:r>
              <a:rPr lang="en-US" dirty="0" smtClean="0">
                <a:solidFill>
                  <a:srgbClr val="003296"/>
                </a:solidFill>
                <a:sym typeface="Symbol"/>
              </a:rPr>
              <a:t>)</a:t>
            </a:r>
            <a:r>
              <a:rPr lang="en-US" baseline="30000" dirty="0" smtClean="0">
                <a:solidFill>
                  <a:srgbClr val="003296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296"/>
                </a:solidFill>
                <a:sym typeface="Symbol"/>
              </a:rPr>
              <a:t>(*</a:t>
            </a:r>
            <a:r>
              <a:rPr lang="en-US" baseline="-25000" dirty="0" smtClean="0">
                <a:solidFill>
                  <a:srgbClr val="003296"/>
                </a:solidFill>
                <a:sym typeface="Symbol"/>
              </a:rPr>
              <a:t>2s </a:t>
            </a:r>
            <a:r>
              <a:rPr lang="en-US" dirty="0" smtClean="0">
                <a:solidFill>
                  <a:srgbClr val="003296"/>
                </a:solidFill>
                <a:sym typeface="Symbol"/>
              </a:rPr>
              <a:t>)</a:t>
            </a:r>
            <a:r>
              <a:rPr lang="en-US" baseline="30000" dirty="0" smtClean="0">
                <a:solidFill>
                  <a:srgbClr val="003296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296"/>
                </a:solidFill>
              </a:rPr>
              <a:t>(</a:t>
            </a:r>
            <a:r>
              <a:rPr lang="en-US" dirty="0" smtClean="0">
                <a:solidFill>
                  <a:srgbClr val="003296"/>
                </a:solidFill>
                <a:sym typeface="Symbol"/>
              </a:rPr>
              <a:t></a:t>
            </a:r>
            <a:r>
              <a:rPr lang="en-US" baseline="-25000" dirty="0" smtClean="0">
                <a:solidFill>
                  <a:srgbClr val="003296"/>
                </a:solidFill>
                <a:sym typeface="Symbol"/>
              </a:rPr>
              <a:t>2p</a:t>
            </a:r>
            <a:r>
              <a:rPr lang="en-US" dirty="0" smtClean="0">
                <a:solidFill>
                  <a:srgbClr val="003296"/>
                </a:solidFill>
                <a:sym typeface="Symbol"/>
              </a:rPr>
              <a:t>)</a:t>
            </a:r>
            <a:r>
              <a:rPr lang="en-US" baseline="30000" dirty="0" smtClean="0">
                <a:solidFill>
                  <a:srgbClr val="003296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296"/>
                </a:solidFill>
                <a:sym typeface="Symbol"/>
              </a:rPr>
              <a:t>(</a:t>
            </a:r>
            <a:r>
              <a:rPr lang="en-US" baseline="-25000" dirty="0" smtClean="0">
                <a:solidFill>
                  <a:srgbClr val="003296"/>
                </a:solidFill>
                <a:sym typeface="Symbol"/>
              </a:rPr>
              <a:t>2p</a:t>
            </a:r>
            <a:r>
              <a:rPr lang="en-US" dirty="0" smtClean="0">
                <a:solidFill>
                  <a:srgbClr val="003296"/>
                </a:solidFill>
                <a:sym typeface="Symbol"/>
              </a:rPr>
              <a:t>)</a:t>
            </a:r>
            <a:r>
              <a:rPr lang="en-US" baseline="30000" dirty="0" smtClean="0">
                <a:solidFill>
                  <a:srgbClr val="003296"/>
                </a:solidFill>
                <a:sym typeface="Symbol"/>
              </a:rPr>
              <a:t>4</a:t>
            </a:r>
            <a:r>
              <a:rPr lang="en-US" dirty="0" smtClean="0">
                <a:solidFill>
                  <a:srgbClr val="003296"/>
                </a:solidFill>
                <a:sym typeface="Symbol"/>
              </a:rPr>
              <a:t>(*</a:t>
            </a:r>
            <a:r>
              <a:rPr lang="en-US" baseline="-25000" dirty="0" smtClean="0">
                <a:solidFill>
                  <a:srgbClr val="003296"/>
                </a:solidFill>
                <a:sym typeface="Symbol"/>
              </a:rPr>
              <a:t>2p</a:t>
            </a:r>
            <a:r>
              <a:rPr lang="en-US" dirty="0" smtClean="0">
                <a:solidFill>
                  <a:srgbClr val="003296"/>
                </a:solidFill>
                <a:sym typeface="Symbol"/>
              </a:rPr>
              <a:t>)</a:t>
            </a:r>
            <a:r>
              <a:rPr lang="en-US" baseline="30000" dirty="0" smtClean="0">
                <a:solidFill>
                  <a:srgbClr val="003296"/>
                </a:solidFill>
                <a:sym typeface="Symbol"/>
              </a:rPr>
              <a:t>1</a:t>
            </a:r>
          </a:p>
          <a:p>
            <a:pPr marL="457200" indent="-457200">
              <a:buFontTx/>
              <a:buAutoNum type="alphaLcParenBoth"/>
              <a:defRPr/>
            </a:pPr>
            <a:r>
              <a:rPr lang="en-US" dirty="0" smtClean="0">
                <a:solidFill>
                  <a:srgbClr val="003296"/>
                </a:solidFill>
                <a:sym typeface="Symbol"/>
              </a:rPr>
              <a:t>one unpaired electron, </a:t>
            </a:r>
          </a:p>
          <a:p>
            <a:pPr marL="0" indent="0">
              <a:defRPr/>
            </a:pPr>
            <a:r>
              <a:rPr lang="en-US" dirty="0" smtClean="0">
                <a:solidFill>
                  <a:srgbClr val="003296"/>
                </a:solidFill>
                <a:sym typeface="Symbol"/>
              </a:rPr>
              <a:t>     </a:t>
            </a:r>
            <a:r>
              <a:rPr lang="en-US" dirty="0" smtClean="0">
                <a:solidFill>
                  <a:srgbClr val="003296"/>
                </a:solidFill>
              </a:rPr>
              <a:t>paramagnetic</a:t>
            </a:r>
          </a:p>
          <a:p>
            <a:pPr marL="0" indent="0">
              <a:defRPr/>
            </a:pPr>
            <a:r>
              <a:rPr lang="en-US" dirty="0" smtClean="0">
                <a:solidFill>
                  <a:srgbClr val="003296"/>
                </a:solidFill>
              </a:rPr>
              <a:t>(d) Bond order = ½(8 - 3) = 2½</a:t>
            </a:r>
          </a:p>
          <a:p>
            <a:pPr marL="0" indent="0">
              <a:defRPr/>
            </a:pPr>
            <a:r>
              <a:rPr lang="en-US" dirty="0" smtClean="0">
                <a:solidFill>
                  <a:srgbClr val="003296"/>
                </a:solidFill>
              </a:rPr>
              <a:t>     Bond length is expected to be    </a:t>
            </a:r>
          </a:p>
          <a:p>
            <a:pPr marL="0" indent="0">
              <a:defRPr/>
            </a:pPr>
            <a:r>
              <a:rPr lang="en-US" dirty="0" smtClean="0">
                <a:solidFill>
                  <a:srgbClr val="003296"/>
                </a:solidFill>
              </a:rPr>
              <a:t>     between O</a:t>
            </a:r>
            <a:r>
              <a:rPr lang="en-US" baseline="-25000" dirty="0" smtClean="0">
                <a:solidFill>
                  <a:srgbClr val="003296"/>
                </a:solidFill>
              </a:rPr>
              <a:t>2</a:t>
            </a:r>
            <a:r>
              <a:rPr lang="en-US" dirty="0" smtClean="0">
                <a:solidFill>
                  <a:srgbClr val="003296"/>
                </a:solidFill>
              </a:rPr>
              <a:t> (1.21Å, bond </a:t>
            </a:r>
          </a:p>
          <a:p>
            <a:pPr marL="0" indent="0">
              <a:defRPr/>
            </a:pPr>
            <a:r>
              <a:rPr lang="en-US" dirty="0" smtClean="0">
                <a:solidFill>
                  <a:srgbClr val="003296"/>
                </a:solidFill>
              </a:rPr>
              <a:t>     order 2) and N</a:t>
            </a:r>
            <a:r>
              <a:rPr lang="en-US" baseline="-25000" dirty="0" smtClean="0">
                <a:solidFill>
                  <a:srgbClr val="003296"/>
                </a:solidFill>
              </a:rPr>
              <a:t>2</a:t>
            </a:r>
            <a:r>
              <a:rPr lang="en-US" dirty="0" smtClean="0">
                <a:solidFill>
                  <a:srgbClr val="003296"/>
                </a:solidFill>
              </a:rPr>
              <a:t> (1.10Å, bond  </a:t>
            </a:r>
          </a:p>
          <a:p>
            <a:pPr marL="0" indent="0">
              <a:defRPr/>
            </a:pPr>
            <a:r>
              <a:rPr lang="en-US" dirty="0" smtClean="0">
                <a:solidFill>
                  <a:srgbClr val="003296"/>
                </a:solidFill>
              </a:rPr>
              <a:t>     order 3). </a:t>
            </a:r>
          </a:p>
        </p:txBody>
      </p:sp>
      <p:pic>
        <p:nvPicPr>
          <p:cNvPr id="7" name="Picture 8" descr="09_41_Figure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916238"/>
            <a:ext cx="35671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Electron-Domain Geometries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Count the number of electron domains in the Lewis structure.</a:t>
            </a:r>
          </a:p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The geometry will be that which corresponds to the number of electron domains.</a:t>
            </a:r>
          </a:p>
        </p:txBody>
      </p:sp>
      <p:pic>
        <p:nvPicPr>
          <p:cNvPr id="8196" name="Picture 5" descr="09_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5958" r="30852" b="8565"/>
          <a:stretch>
            <a:fillRect/>
          </a:stretch>
        </p:blipFill>
        <p:spPr>
          <a:xfrm>
            <a:off x="4876800" y="3657600"/>
            <a:ext cx="3810000" cy="1931988"/>
          </a:xfrm>
        </p:spPr>
      </p:pic>
      <p:pic>
        <p:nvPicPr>
          <p:cNvPr id="8197" name="Picture 5" descr="09_06"/>
          <p:cNvPicPr>
            <a:picLocks noChangeAspect="1" noChangeArrowheads="1"/>
          </p:cNvPicPr>
          <p:nvPr/>
        </p:nvPicPr>
        <p:blipFill>
          <a:blip r:embed="rId3" cstate="print"/>
          <a:srcRect l="15958" r="30852" b="8565"/>
          <a:stretch>
            <a:fillRect/>
          </a:stretch>
        </p:blipFill>
        <p:spPr bwMode="auto">
          <a:xfrm>
            <a:off x="4876800" y="1593850"/>
            <a:ext cx="38100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5386388" y="1911350"/>
            <a:ext cx="304800" cy="862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 |</a:t>
            </a:r>
          </a:p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C</a:t>
            </a:r>
            <a:endParaRPr lang="en-US" sz="18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8400" y="2241550"/>
            <a:ext cx="3048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1800" baseline="-25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3000" y="1525588"/>
            <a:ext cx="381000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1800" baseline="-25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09_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8177"/>
          <a:stretch>
            <a:fillRect/>
          </a:stretch>
        </p:blipFill>
        <p:spPr>
          <a:xfrm>
            <a:off x="655638" y="1143000"/>
            <a:ext cx="7880350" cy="2133600"/>
          </a:xfrm>
        </p:spPr>
      </p:pic>
      <p:pic>
        <p:nvPicPr>
          <p:cNvPr id="9219" name="Picture 3" descr="02_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9338" y="-1219200"/>
            <a:ext cx="3121025" cy="651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6781800" y="0"/>
            <a:ext cx="178435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Molecular Geometries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129338" y="3048000"/>
            <a:ext cx="3014662" cy="2246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1950" y="5294313"/>
            <a:ext cx="8480425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electron-domain geometry is often </a:t>
            </a:r>
            <a:r>
              <a:rPr lang="en-US" sz="2400" i="1" smtClean="0"/>
              <a:t>not</a:t>
            </a:r>
            <a:r>
              <a:rPr lang="en-US" sz="2400" smtClean="0"/>
              <a:t> the shape of the molecule, however.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molecular geometry is that defined by the positions of </a:t>
            </a:r>
            <a:r>
              <a:rPr lang="en-US" sz="2400" i="1" smtClean="0"/>
              <a:t>only</a:t>
            </a:r>
            <a:r>
              <a:rPr lang="en-US" sz="2400" smtClean="0"/>
              <a:t> the atoms in the molecules, not the nonbonding pairs.</a:t>
            </a:r>
          </a:p>
        </p:txBody>
      </p:sp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608013" y="2051050"/>
            <a:ext cx="762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2444750" y="1517650"/>
            <a:ext cx="304800" cy="922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 |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2350" y="1851025"/>
            <a:ext cx="3048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baseline="-25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6950" y="1038225"/>
            <a:ext cx="3810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baseline="-25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09_06"/>
          <p:cNvPicPr>
            <a:picLocks noChangeAspect="1" noChangeArrowheads="1"/>
          </p:cNvPicPr>
          <p:nvPr/>
        </p:nvPicPr>
        <p:blipFill>
          <a:blip r:embed="rId3" cstate="print"/>
          <a:srcRect b="8177"/>
          <a:stretch>
            <a:fillRect/>
          </a:stretch>
        </p:blipFill>
        <p:spPr bwMode="auto">
          <a:xfrm>
            <a:off x="685800" y="3160713"/>
            <a:ext cx="7880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Box 12"/>
          <p:cNvSpPr txBox="1">
            <a:spLocks noChangeArrowheads="1"/>
          </p:cNvSpPr>
          <p:nvPr/>
        </p:nvSpPr>
        <p:spPr bwMode="auto">
          <a:xfrm>
            <a:off x="6796088" y="2755900"/>
            <a:ext cx="2046287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Molecular geometry (tetrahedral)</a:t>
            </a:r>
            <a:endParaRPr lang="en-US" sz="16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0" name="Right Arrow 3"/>
          <p:cNvSpPr>
            <a:spLocks noChangeArrowheads="1"/>
          </p:cNvSpPr>
          <p:nvPr/>
        </p:nvSpPr>
        <p:spPr bwMode="auto">
          <a:xfrm>
            <a:off x="6129338" y="2428875"/>
            <a:ext cx="500062" cy="46038"/>
          </a:xfrm>
          <a:prstGeom prst="rightArrow">
            <a:avLst>
              <a:gd name="adj1" fmla="val 50000"/>
              <a:gd name="adj2" fmla="val 49583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1" name="Right Arrow 13"/>
          <p:cNvSpPr>
            <a:spLocks noChangeArrowheads="1"/>
          </p:cNvSpPr>
          <p:nvPr/>
        </p:nvSpPr>
        <p:spPr bwMode="auto">
          <a:xfrm>
            <a:off x="6167438" y="2170113"/>
            <a:ext cx="423862" cy="179387"/>
          </a:xfrm>
          <a:prstGeom prst="rightArrow">
            <a:avLst>
              <a:gd name="adj1" fmla="val 50000"/>
              <a:gd name="adj2" fmla="val 49674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Molecular Geometries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4495800"/>
            <a:ext cx="54864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	</a:t>
            </a:r>
            <a:r>
              <a:rPr lang="en-US" sz="2800" smtClean="0">
                <a:solidFill>
                  <a:schemeClr val="tx1"/>
                </a:solidFill>
              </a:rPr>
              <a:t>Within each electron domain, then, there might be more than one molecular geometry.</a:t>
            </a:r>
          </a:p>
        </p:txBody>
      </p:sp>
      <p:pic>
        <p:nvPicPr>
          <p:cNvPr id="10244" name="Picture 5" descr="09_06-02UNT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58000" t="48996" b="3067"/>
          <a:stretch>
            <a:fillRect/>
          </a:stretch>
        </p:blipFill>
        <p:spPr>
          <a:xfrm>
            <a:off x="5867400" y="2559050"/>
            <a:ext cx="3514725" cy="4267200"/>
          </a:xfrm>
        </p:spPr>
      </p:pic>
      <p:pic>
        <p:nvPicPr>
          <p:cNvPr id="10245" name="Picture 8" descr="09_04_Figure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00200"/>
            <a:ext cx="52451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11621</TotalTime>
  <Words>2851</Words>
  <Application>Microsoft Office PowerPoint</Application>
  <PresentationFormat>On-screen Show (4:3)</PresentationFormat>
  <Paragraphs>394</Paragraphs>
  <Slides>65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Blank Presentation</vt:lpstr>
      <vt:lpstr>Chapter 9 Molecular Geometries and Bonding Theories</vt:lpstr>
      <vt:lpstr>Molecular Shapes</vt:lpstr>
      <vt:lpstr>What Determines the Shape of       a Molecule?</vt:lpstr>
      <vt:lpstr>Electron Domains</vt:lpstr>
      <vt:lpstr>Valence Shell Electron Pair Repulsion Theory (VSEPR)</vt:lpstr>
      <vt:lpstr>Electron-Domain Geometries</vt:lpstr>
      <vt:lpstr>Electron-Domain Geometries</vt:lpstr>
      <vt:lpstr>Molecular Geometries</vt:lpstr>
      <vt:lpstr>Molecular Geometries</vt:lpstr>
      <vt:lpstr>Predict the Shape of Molecules</vt:lpstr>
      <vt:lpstr>Linear Electron Domain</vt:lpstr>
      <vt:lpstr>Trigonal Planar Electron Domain</vt:lpstr>
      <vt:lpstr>Tetrahedral Electron Domain</vt:lpstr>
      <vt:lpstr>Nonbonding Pairs and Bond Angle</vt:lpstr>
      <vt:lpstr>Multiple Bonds and Bond Angles</vt:lpstr>
      <vt:lpstr>Trigonal Bipyramidal  Electron Domain</vt:lpstr>
      <vt:lpstr>Trigonal Bipyramidal  Electron Domain</vt:lpstr>
      <vt:lpstr>Trigonal Bipyramidal  Electron Domain</vt:lpstr>
      <vt:lpstr>Octahedral Electron Domain</vt:lpstr>
      <vt:lpstr>Larger Molecules</vt:lpstr>
      <vt:lpstr>Predict the Shape of Molecules</vt:lpstr>
      <vt:lpstr>Polarity</vt:lpstr>
      <vt:lpstr>Polarity</vt:lpstr>
      <vt:lpstr>Polarity</vt:lpstr>
      <vt:lpstr>Valence Bond Theory</vt:lpstr>
      <vt:lpstr>Overlap and Bonding</vt:lpstr>
      <vt:lpstr>How to Explain Molecular Geometries?</vt:lpstr>
      <vt:lpstr>Hybridization of Atomic Orbitals</vt:lpstr>
      <vt:lpstr>sp Hybrid Orbitals</vt:lpstr>
      <vt:lpstr>sp Hybrid Orbitals</vt:lpstr>
      <vt:lpstr>sp Hybrid Orbitals</vt:lpstr>
      <vt:lpstr>sp Hybrid Orbitals</vt:lpstr>
      <vt:lpstr>sp2 Hybrid Orbitals</vt:lpstr>
      <vt:lpstr>sp2 Hybrid Orbitals</vt:lpstr>
      <vt:lpstr>sp3 Hybrid Orbitals</vt:lpstr>
      <vt:lpstr>sp3 Hybrid Orbitals</vt:lpstr>
      <vt:lpstr>Hybridization Involving d Orbitals</vt:lpstr>
      <vt:lpstr>Hybridization Involving d Orbitals</vt:lpstr>
      <vt:lpstr>Hybrid Orbitals</vt:lpstr>
      <vt:lpstr>Hybrid Orbital Summary</vt:lpstr>
      <vt:lpstr>Slide 41</vt:lpstr>
      <vt:lpstr>Valence Bond Theory</vt:lpstr>
      <vt:lpstr>Sigma () Bonds</vt:lpstr>
      <vt:lpstr>Pi () Bonds</vt:lpstr>
      <vt:lpstr>Single Bonds</vt:lpstr>
      <vt:lpstr>Multiple Bonds</vt:lpstr>
      <vt:lpstr>Multiple Bonds</vt:lpstr>
      <vt:lpstr>Multiple Bonds</vt:lpstr>
      <vt:lpstr>Delocalized Electrons:  Resonance</vt:lpstr>
      <vt:lpstr>Delocalized Electrons:  Resonance</vt:lpstr>
      <vt:lpstr>Resonance</vt:lpstr>
      <vt:lpstr>Resonance</vt:lpstr>
      <vt:lpstr>Molecular-Orbital (MO) Theory</vt:lpstr>
      <vt:lpstr>Molecular Orbital Diagram</vt:lpstr>
      <vt:lpstr>Electron Configuration for Molecules</vt:lpstr>
      <vt:lpstr>Bond Order</vt:lpstr>
      <vt:lpstr>MO Diagram, Electron Configuration, and Bond Order for H2</vt:lpstr>
      <vt:lpstr>MO Diagram, Electron Configuration, and Bond Order for He2</vt:lpstr>
      <vt:lpstr>MO Diagram, Electron Configuration, and Bond Order for Li2</vt:lpstr>
      <vt:lpstr>MO Theory</vt:lpstr>
      <vt:lpstr>MO Diagram</vt:lpstr>
      <vt:lpstr>MO Theory</vt:lpstr>
      <vt:lpstr>Second-Row MO Diagrams</vt:lpstr>
      <vt:lpstr>Magnetic Properties</vt:lpstr>
      <vt:lpstr>Slide 65</vt:lpstr>
    </vt:vector>
  </TitlesOfParts>
  <Company>John Bookstaver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Molecular Geometries and Bonding Theories</dc:title>
  <dc:creator>John Bookstaver</dc:creator>
  <cp:lastModifiedBy>Mrs. Brown</cp:lastModifiedBy>
  <cp:revision>679</cp:revision>
  <cp:lastPrinted>2012-10-24T16:13:47Z</cp:lastPrinted>
  <dcterms:created xsi:type="dcterms:W3CDTF">2005-03-07T02:11:13Z</dcterms:created>
  <dcterms:modified xsi:type="dcterms:W3CDTF">2012-12-03T12:54:28Z</dcterms:modified>
</cp:coreProperties>
</file>